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313" r:id="rId2"/>
    <p:sldId id="297" r:id="rId3"/>
    <p:sldId id="293" r:id="rId4"/>
    <p:sldId id="301" r:id="rId5"/>
    <p:sldId id="291" r:id="rId6"/>
    <p:sldId id="318" r:id="rId7"/>
    <p:sldId id="302" r:id="rId8"/>
    <p:sldId id="319" r:id="rId9"/>
    <p:sldId id="303" r:id="rId10"/>
    <p:sldId id="294" r:id="rId11"/>
    <p:sldId id="305" r:id="rId12"/>
    <p:sldId id="315" r:id="rId13"/>
    <p:sldId id="307" r:id="rId14"/>
    <p:sldId id="298" r:id="rId15"/>
    <p:sldId id="312" r:id="rId16"/>
    <p:sldId id="308" r:id="rId17"/>
    <p:sldId id="309" r:id="rId18"/>
    <p:sldId id="316" r:id="rId19"/>
    <p:sldId id="311" r:id="rId20"/>
    <p:sldId id="296" r:id="rId21"/>
    <p:sldId id="317" r:id="rId22"/>
    <p:sldId id="314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FF"/>
    <a:srgbClr val="003399"/>
    <a:srgbClr val="0033CC"/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0580" autoAdjust="0"/>
  </p:normalViewPr>
  <p:slideViewPr>
    <p:cSldViewPr snapToGrid="0">
      <p:cViewPr>
        <p:scale>
          <a:sx n="46" d="100"/>
          <a:sy n="46" d="100"/>
        </p:scale>
        <p:origin x="-264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95E435-147B-4D63-B817-E69A2633E5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D1EE20-7497-4500-8970-CC40266690B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Präsentation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ENG-07-Continuität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genannt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in </a:t>
            </a:r>
            <a:r>
              <a:rPr lang="en-US" dirty="0" err="1" smtClean="0"/>
              <a:t>Englicsh</a:t>
            </a:r>
            <a:r>
              <a:rPr lang="en-US" dirty="0" smtClean="0"/>
              <a:t>, </a:t>
            </a:r>
            <a:r>
              <a:rPr lang="en-US" dirty="0" err="1" smtClean="0"/>
              <a:t>Französisch</a:t>
            </a:r>
            <a:r>
              <a:rPr lang="en-US" dirty="0" smtClean="0"/>
              <a:t> und </a:t>
            </a:r>
            <a:r>
              <a:rPr lang="en-US" dirty="0" err="1" smtClean="0"/>
              <a:t>Spanisch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Farbbalken</a:t>
            </a:r>
            <a:r>
              <a:rPr lang="en-US" dirty="0" smtClean="0"/>
              <a:t> </a:t>
            </a:r>
            <a:r>
              <a:rPr lang="en-US" dirty="0" err="1" smtClean="0"/>
              <a:t>oben</a:t>
            </a:r>
            <a:r>
              <a:rPr lang="en-US" dirty="0" smtClean="0"/>
              <a:t> in den </a:t>
            </a:r>
            <a:r>
              <a:rPr lang="en-US" dirty="0" err="1" smtClean="0"/>
              <a:t>Folien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Code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Relevanz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verschiedenen</a:t>
            </a:r>
            <a:r>
              <a:rPr lang="en-US" dirty="0" smtClean="0"/>
              <a:t> Level:</a:t>
            </a:r>
          </a:p>
          <a:p>
            <a:r>
              <a:rPr lang="en-US" dirty="0" err="1" smtClean="0"/>
              <a:t>Blau</a:t>
            </a:r>
            <a:r>
              <a:rPr lang="en-US" dirty="0" smtClean="0"/>
              <a:t>		</a:t>
            </a:r>
            <a:r>
              <a:rPr lang="en-US" dirty="0" err="1" smtClean="0"/>
              <a:t>für</a:t>
            </a:r>
            <a:r>
              <a:rPr lang="en-US" dirty="0" smtClean="0"/>
              <a:t> Level</a:t>
            </a:r>
            <a:r>
              <a:rPr lang="en-US" baseline="0" dirty="0" smtClean="0"/>
              <a:t> </a:t>
            </a:r>
            <a:r>
              <a:rPr lang="en-US" dirty="0" smtClean="0"/>
              <a:t>1</a:t>
            </a:r>
          </a:p>
          <a:p>
            <a:r>
              <a:rPr lang="en-US" dirty="0" smtClean="0"/>
              <a:t>Rot		</a:t>
            </a:r>
            <a:r>
              <a:rPr lang="en-US" dirty="0" err="1" smtClean="0"/>
              <a:t>für</a:t>
            </a:r>
            <a:r>
              <a:rPr lang="en-US" dirty="0" smtClean="0"/>
              <a:t> Level 2</a:t>
            </a:r>
          </a:p>
          <a:p>
            <a:r>
              <a:rPr lang="en-US" dirty="0" smtClean="0"/>
              <a:t>Gelb                   	</a:t>
            </a:r>
            <a:r>
              <a:rPr lang="en-US" dirty="0" err="1" smtClean="0"/>
              <a:t>für</a:t>
            </a:r>
            <a:r>
              <a:rPr lang="en-US" dirty="0" smtClean="0"/>
              <a:t> Level 3</a:t>
            </a:r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55077-B3A8-4B2F-A349-C475E8A0764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i="1" dirty="0" smtClean="0"/>
              <a:t>2 Übungen:</a:t>
            </a:r>
            <a:endParaRPr lang="es-ES" i="1" dirty="0" smtClean="0"/>
          </a:p>
          <a:p>
            <a:pPr eaLnBrk="1" hangingPunct="1"/>
            <a:r>
              <a:rPr lang="es-ES" i="1" dirty="0" smtClean="0"/>
              <a:t>*	</a:t>
            </a:r>
            <a:r>
              <a:rPr lang="es-ES" i="1" dirty="0" smtClean="0"/>
              <a:t>Rechts: Verlange vom Schützen, während</a:t>
            </a:r>
            <a:r>
              <a:rPr lang="es-ES" i="1" baseline="0" dirty="0" smtClean="0"/>
              <a:t> des Lösens etwas auf gleichbleibende Weise hzu beobachten</a:t>
            </a:r>
            <a:endParaRPr lang="es-ES" i="1" dirty="0" smtClean="0"/>
          </a:p>
          <a:p>
            <a:pPr eaLnBrk="1" hangingPunct="1"/>
            <a:r>
              <a:rPr lang="es-ES" i="1" dirty="0" smtClean="0"/>
              <a:t>*	</a:t>
            </a:r>
            <a:r>
              <a:rPr lang="es-ES" i="1" dirty="0" smtClean="0"/>
              <a:t>Links:</a:t>
            </a:r>
            <a:r>
              <a:rPr lang="es-ES" i="1" baseline="0" dirty="0" smtClean="0"/>
              <a:t> Der Schütze soll sich während des Lösens selbst im Spiegel beobachten.</a:t>
            </a:r>
            <a:endParaRPr lang="es-ES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err="1" smtClean="0"/>
              <a:t>Selbsterklärend</a:t>
            </a:r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44D96-E066-4624-814E-7746C2FEB99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Vollzuf</a:t>
            </a:r>
            <a:r>
              <a:rPr lang="en-GB" i="1" dirty="0" smtClean="0"/>
              <a:t>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visuellen</a:t>
            </a:r>
            <a:r>
              <a:rPr lang="en-GB" i="1" dirty="0" smtClean="0"/>
              <a:t> und </a:t>
            </a:r>
            <a:r>
              <a:rPr lang="en-GB" i="1" dirty="0" err="1" smtClean="0"/>
              <a:t>mentalen</a:t>
            </a:r>
            <a:r>
              <a:rPr lang="en-GB" i="1" dirty="0" smtClean="0"/>
              <a:t> </a:t>
            </a:r>
            <a:r>
              <a:rPr lang="en-GB" i="1" dirty="0" err="1" smtClean="0"/>
              <a:t>Aktivitäten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kann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gleichzeitig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geübt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werden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weil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sie</a:t>
            </a:r>
            <a:r>
              <a:rPr lang="en-GB" i="1" baseline="0" dirty="0" smtClean="0"/>
              <a:t> in </a:t>
            </a:r>
            <a:r>
              <a:rPr lang="en-GB" i="1" baseline="0" dirty="0" err="1" smtClean="0"/>
              <a:t>engem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Zusammenhang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stehen</a:t>
            </a:r>
            <a:r>
              <a:rPr lang="en-GB" i="1" dirty="0" smtClean="0"/>
              <a:t>.</a:t>
            </a:r>
            <a:endParaRPr lang="en-GB" i="1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EEFB3-1094-4536-902B-10A3D24B483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smtClean="0"/>
              <a:t>Die </a:t>
            </a:r>
            <a:r>
              <a:rPr lang="en-GB" i="1" dirty="0" err="1" smtClean="0"/>
              <a:t>meisten</a:t>
            </a:r>
            <a:r>
              <a:rPr lang="en-GB" i="1" dirty="0" smtClean="0"/>
              <a:t> </a:t>
            </a:r>
            <a:r>
              <a:rPr lang="en-GB" i="1" dirty="0" err="1" smtClean="0"/>
              <a:t>Schützen</a:t>
            </a:r>
            <a:r>
              <a:rPr lang="en-GB" i="1" dirty="0" smtClean="0"/>
              <a:t> </a:t>
            </a:r>
            <a:r>
              <a:rPr lang="en-GB" i="1" dirty="0" err="1" smtClean="0"/>
              <a:t>halten</a:t>
            </a:r>
            <a:r>
              <a:rPr lang="en-GB" i="1" dirty="0" smtClean="0"/>
              <a:t> </a:t>
            </a:r>
            <a:r>
              <a:rPr lang="en-GB" i="1" dirty="0" err="1" smtClean="0"/>
              <a:t>beim</a:t>
            </a:r>
            <a:r>
              <a:rPr lang="en-GB" i="1" dirty="0" smtClean="0"/>
              <a:t> </a:t>
            </a:r>
            <a:r>
              <a:rPr lang="en-GB" i="1" dirty="0" err="1" smtClean="0"/>
              <a:t>Zielen</a:t>
            </a:r>
            <a:r>
              <a:rPr lang="en-GB" i="1" dirty="0" smtClean="0"/>
              <a:t> den </a:t>
            </a:r>
            <a:r>
              <a:rPr lang="en-GB" i="1" dirty="0" err="1" smtClean="0"/>
              <a:t>Atem</a:t>
            </a:r>
            <a:r>
              <a:rPr lang="en-GB" i="1" dirty="0" smtClean="0"/>
              <a:t> an, </a:t>
            </a:r>
            <a:r>
              <a:rPr lang="en-GB" i="1" dirty="0" err="1" smtClean="0"/>
              <a:t>einige</a:t>
            </a:r>
            <a:r>
              <a:rPr lang="en-GB" i="1" dirty="0" smtClean="0"/>
              <a:t> </a:t>
            </a:r>
            <a:r>
              <a:rPr lang="en-GB" i="1" dirty="0" err="1" smtClean="0"/>
              <a:t>pressen</a:t>
            </a:r>
            <a:r>
              <a:rPr lang="en-GB" i="1" dirty="0" smtClean="0"/>
              <a:t>, die </a:t>
            </a:r>
            <a:r>
              <a:rPr lang="en-GB" i="1" dirty="0" err="1" smtClean="0"/>
              <a:t>anderen</a:t>
            </a:r>
            <a:r>
              <a:rPr lang="en-GB" i="1" dirty="0" smtClean="0"/>
              <a:t> atmen </a:t>
            </a:r>
            <a:r>
              <a:rPr lang="en-GB" i="1" dirty="0" err="1" smtClean="0"/>
              <a:t>bloss</a:t>
            </a:r>
            <a:r>
              <a:rPr lang="en-GB" i="1" dirty="0" smtClean="0"/>
              <a:t> </a:t>
            </a:r>
            <a:r>
              <a:rPr lang="en-GB" i="1" dirty="0" err="1" smtClean="0"/>
              <a:t>nicht</a:t>
            </a:r>
            <a:r>
              <a:rPr lang="en-GB" i="1" dirty="0" smtClean="0"/>
              <a:t>.</a:t>
            </a:r>
            <a:endParaRPr lang="en-GB" i="1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336-CB64-476A-A922-C2068BC0068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9B87F-6FB0-4A5D-9F88-B2C8D5EB3E9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smtClean="0"/>
              <a:t>One exercise is the throat sound, like “MMmmmmmmm…”</a:t>
            </a:r>
          </a:p>
          <a:p>
            <a:pPr eaLnBrk="1" hangingPunct="1"/>
            <a:r>
              <a:rPr lang="en-GB" i="1" smtClean="0"/>
              <a:t>Start the sound with aiming, strive to keep the same volume and note all way through the end of the shot – See line #1 of the speech bubble</a:t>
            </a:r>
          </a:p>
          <a:p>
            <a:pPr eaLnBrk="1" hangingPunct="1"/>
            <a:r>
              <a:rPr lang="en-GB" i="1" smtClean="0"/>
              <a:t>There shold be no break – See line #2 of the speech bubble – Probably the archer does not stop the breath only, but also some other activities (mental, physical…)</a:t>
            </a:r>
          </a:p>
          <a:p>
            <a:pPr eaLnBrk="1" hangingPunct="1"/>
            <a:r>
              <a:rPr lang="en-GB" i="1" smtClean="0"/>
              <a:t>Also ther should not be any intensity increase - – See line #3 of the speech bubble – Probably the release is too much provoked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err="1" smtClean="0"/>
              <a:t>Wenn</a:t>
            </a:r>
            <a:r>
              <a:rPr lang="en-GB" i="1" dirty="0" smtClean="0"/>
              <a:t>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Körper</a:t>
            </a:r>
            <a:r>
              <a:rPr lang="en-GB" i="1" dirty="0" smtClean="0"/>
              <a:t> </a:t>
            </a:r>
            <a:r>
              <a:rPr lang="en-GB" i="1" dirty="0" err="1" smtClean="0"/>
              <a:t>beim</a:t>
            </a:r>
            <a:r>
              <a:rPr lang="en-GB" i="1" dirty="0" smtClean="0"/>
              <a:t> </a:t>
            </a:r>
            <a:r>
              <a:rPr lang="en-GB" i="1" dirty="0" err="1" smtClean="0"/>
              <a:t>Lösen</a:t>
            </a:r>
            <a:r>
              <a:rPr lang="en-GB" i="1" dirty="0" smtClean="0"/>
              <a:t> </a:t>
            </a:r>
            <a:r>
              <a:rPr lang="en-GB" i="1" dirty="0" err="1" smtClean="0"/>
              <a:t>gestört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ist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dann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entweder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weil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mentale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Veränderung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statt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findet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oder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weil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Schütze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erschöpft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ist</a:t>
            </a:r>
            <a:r>
              <a:rPr lang="en-GB" i="1" baseline="0" dirty="0" smtClean="0"/>
              <a:t> auf </a:t>
            </a:r>
            <a:r>
              <a:rPr lang="en-GB" i="1" baseline="0" dirty="0" err="1" smtClean="0"/>
              <a:t>Grund</a:t>
            </a:r>
            <a:r>
              <a:rPr lang="en-GB" i="1" baseline="0" dirty="0" smtClean="0"/>
              <a:t> von </a:t>
            </a:r>
            <a:r>
              <a:rPr lang="en-GB" i="1" baseline="0" dirty="0" err="1" smtClean="0"/>
              <a:t>Konditionsmangel</a:t>
            </a:r>
            <a:r>
              <a:rPr lang="en-GB" i="1" baseline="0" dirty="0" smtClean="0"/>
              <a:t>.</a:t>
            </a:r>
            <a:endParaRPr lang="en-GB" i="1" dirty="0" smtClean="0"/>
          </a:p>
          <a:p>
            <a:endParaRPr lang="en-GB" i="1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BABFD-46A2-4C9A-9A1A-B34BA4F3326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err="1" smtClean="0"/>
              <a:t>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Schütze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bildet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mit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seinem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Körper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eine</a:t>
            </a:r>
            <a:r>
              <a:rPr lang="en-GB" i="1" baseline="0" dirty="0" smtClean="0"/>
              <a:t> Art </a:t>
            </a:r>
            <a:r>
              <a:rPr lang="en-GB" i="1" baseline="0" dirty="0" err="1" smtClean="0"/>
              <a:t>Abschussrampe</a:t>
            </a:r>
            <a:r>
              <a:rPr lang="en-GB" i="1" dirty="0" smtClean="0"/>
              <a:t>, dieses </a:t>
            </a:r>
            <a:r>
              <a:rPr lang="en-GB" i="1" dirty="0" err="1" smtClean="0"/>
              <a:t>Bauwerk</a:t>
            </a:r>
            <a:r>
              <a:rPr lang="en-GB" i="1" dirty="0" smtClean="0"/>
              <a:t> </a:t>
            </a:r>
            <a:r>
              <a:rPr lang="en-GB" i="1" dirty="0" err="1" smtClean="0"/>
              <a:t>darf</a:t>
            </a:r>
            <a:r>
              <a:rPr lang="en-GB" i="1" dirty="0" smtClean="0"/>
              <a:t> </a:t>
            </a:r>
            <a:r>
              <a:rPr lang="en-GB" i="1" dirty="0" err="1" smtClean="0"/>
              <a:t>während</a:t>
            </a:r>
            <a:r>
              <a:rPr lang="en-GB" i="1" dirty="0" smtClean="0"/>
              <a:t> </a:t>
            </a:r>
            <a:r>
              <a:rPr lang="en-GB" i="1" dirty="0" err="1" smtClean="0"/>
              <a:t>das</a:t>
            </a:r>
            <a:r>
              <a:rPr lang="en-GB" i="1" dirty="0" smtClean="0"/>
              <a:t> </a:t>
            </a:r>
            <a:r>
              <a:rPr lang="en-GB" i="1" dirty="0" err="1" smtClean="0"/>
              <a:t>Abschusses</a:t>
            </a:r>
            <a:r>
              <a:rPr lang="en-GB" i="1" dirty="0" smtClean="0"/>
              <a:t> </a:t>
            </a:r>
            <a:r>
              <a:rPr lang="en-GB" i="1" dirty="0" err="1" smtClean="0"/>
              <a:t>nicht</a:t>
            </a:r>
            <a:r>
              <a:rPr lang="en-GB" i="1" dirty="0" smtClean="0"/>
              <a:t> </a:t>
            </a:r>
            <a:r>
              <a:rPr lang="en-GB" i="1" dirty="0" err="1" smtClean="0"/>
              <a:t>gestört</a:t>
            </a:r>
            <a:r>
              <a:rPr lang="en-GB" i="1" dirty="0" smtClean="0"/>
              <a:t> </a:t>
            </a:r>
            <a:r>
              <a:rPr lang="en-GB" i="1" dirty="0" err="1" smtClean="0"/>
              <a:t>werden</a:t>
            </a:r>
            <a:r>
              <a:rPr lang="en-GB" i="1" dirty="0" smtClean="0"/>
              <a:t>. High Speed Videos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sind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beim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Entdecken</a:t>
            </a:r>
            <a:r>
              <a:rPr lang="en-GB" i="1" baseline="0" dirty="0" smtClean="0"/>
              <a:t> von </a:t>
            </a:r>
            <a:r>
              <a:rPr lang="en-GB" i="1" baseline="0" dirty="0" err="1" smtClean="0"/>
              <a:t>Veränderungen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sehr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hilfreich</a:t>
            </a:r>
            <a:r>
              <a:rPr lang="en-GB" i="1" baseline="0" dirty="0" smtClean="0"/>
              <a:t>.</a:t>
            </a:r>
          </a:p>
          <a:p>
            <a:r>
              <a:rPr lang="en-GB" i="1" baseline="0" dirty="0" err="1" smtClean="0"/>
              <a:t>Ein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Körper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ändert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sich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nicht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ohne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mentale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Veränderung</a:t>
            </a:r>
            <a:r>
              <a:rPr lang="en-GB" i="1" baseline="0" dirty="0" smtClean="0"/>
              <a:t>.</a:t>
            </a:r>
            <a:endParaRPr lang="en-GB" i="1" dirty="0" smtClean="0"/>
          </a:p>
          <a:p>
            <a:endParaRPr lang="en-GB" i="1" dirty="0" smtClean="0"/>
          </a:p>
          <a:p>
            <a:r>
              <a:rPr lang="en-GB" i="1" dirty="0" err="1" smtClean="0"/>
              <a:t>Natürlioch</a:t>
            </a:r>
            <a:r>
              <a:rPr lang="en-GB" i="1" dirty="0" smtClean="0"/>
              <a:t> </a:t>
            </a:r>
            <a:r>
              <a:rPr lang="en-GB" i="1" dirty="0" err="1" smtClean="0"/>
              <a:t>bleibr</a:t>
            </a:r>
            <a:r>
              <a:rPr lang="en-GB" i="1" dirty="0" smtClean="0"/>
              <a:t> </a:t>
            </a:r>
            <a:r>
              <a:rPr lang="en-GB" i="1" dirty="0" err="1" smtClean="0"/>
              <a:t>nicht</a:t>
            </a:r>
            <a:r>
              <a:rPr lang="en-GB" i="1" dirty="0" smtClean="0"/>
              <a:t>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ganze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Körper</a:t>
            </a:r>
            <a:r>
              <a:rPr lang="en-GB" i="1" baseline="0" dirty="0" smtClean="0"/>
              <a:t> still, </a:t>
            </a:r>
            <a:r>
              <a:rPr lang="en-GB" i="1" baseline="0" dirty="0" err="1" smtClean="0"/>
              <a:t>aus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biomechanischen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Gründen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müssen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sich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einige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Teile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bewegen</a:t>
            </a:r>
            <a:r>
              <a:rPr lang="en-GB" i="1" baseline="0" dirty="0" smtClean="0"/>
              <a:t>.</a:t>
            </a:r>
            <a:endParaRPr lang="en-GB" i="1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50592-69EF-4D88-9FFC-B68909278DF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smtClean="0"/>
              <a:t>For more details on the bow arm follow-up, please refer to the set of slides #8</a:t>
            </a:r>
          </a:p>
          <a:p>
            <a:r>
              <a:rPr lang="en-GB" i="1" smtClean="0"/>
              <a:t>Through the exercise illustrated on the left hand side picture, we can observe that the bow arm naturally (on a surprise/uncontrolled release), moves toward the backside of the archer (left for a R/H archer), a little forward (target direction), </a:t>
            </a:r>
            <a:r>
              <a:rPr lang="en-GB" i="1" u="sng" smtClean="0"/>
              <a:t>then</a:t>
            </a:r>
            <a:r>
              <a:rPr lang="en-GB" i="1" smtClean="0"/>
              <a:t> drops a bit (particularly when the bow drops down). Of course this bowarm “drift” only starts after the end of the release , as we can easily observe on a high speed video. This drift is due to the follow-through activity of the muscles located in the archer’s back and  back of the bow shoulder</a:t>
            </a:r>
          </a:p>
          <a:p>
            <a:r>
              <a:rPr lang="en-GB" i="1" smtClean="0"/>
              <a:t>On the right hand picture, the coach assists manually the archer’s physical follow-through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0C797-26DA-4DF4-9CD6-1B824E262E9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err="1" smtClean="0"/>
              <a:t>Nach</a:t>
            </a:r>
            <a:r>
              <a:rPr lang="en-US" i="1" dirty="0" smtClean="0"/>
              <a:t> den </a:t>
            </a:r>
            <a:r>
              <a:rPr lang="en-US" i="1" dirty="0" err="1" smtClean="0"/>
              <a:t>zwei</a:t>
            </a:r>
            <a:r>
              <a:rPr lang="en-US" i="1" dirty="0" smtClean="0"/>
              <a:t> </a:t>
            </a:r>
            <a:r>
              <a:rPr lang="en-US" i="1" dirty="0" err="1" smtClean="0"/>
              <a:t>vorangegangenen</a:t>
            </a:r>
            <a:r>
              <a:rPr lang="en-US" i="1" dirty="0" smtClean="0"/>
              <a:t> </a:t>
            </a:r>
            <a:r>
              <a:rPr lang="en-US" i="1" dirty="0" err="1" smtClean="0"/>
              <a:t>Lernsituationen</a:t>
            </a:r>
            <a:r>
              <a:rPr lang="en-US" i="1" dirty="0" smtClean="0"/>
              <a:t> </a:t>
            </a:r>
            <a:r>
              <a:rPr lang="en-US" i="1" dirty="0" err="1" smtClean="0"/>
              <a:t>kann</a:t>
            </a:r>
            <a:r>
              <a:rPr lang="en-US" i="1" dirty="0" smtClean="0"/>
              <a:t>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Schütze</a:t>
            </a:r>
            <a:r>
              <a:rPr lang="en-US" i="1" dirty="0" smtClean="0"/>
              <a:t> </a:t>
            </a:r>
            <a:r>
              <a:rPr lang="en-US" i="1" dirty="0" err="1" smtClean="0"/>
              <a:t>allein</a:t>
            </a:r>
            <a:r>
              <a:rPr lang="en-US" i="1" dirty="0" smtClean="0"/>
              <a:t> </a:t>
            </a:r>
            <a:r>
              <a:rPr lang="en-US" i="1" dirty="0" err="1" smtClean="0"/>
              <a:t>arbeiten</a:t>
            </a:r>
            <a:r>
              <a:rPr lang="en-US" i="1" dirty="0" smtClean="0"/>
              <a:t>. </a:t>
            </a:r>
            <a:r>
              <a:rPr lang="en-US" i="1" dirty="0" err="1" smtClean="0"/>
              <a:t>Der</a:t>
            </a:r>
            <a:r>
              <a:rPr lang="en-US" i="1" dirty="0" smtClean="0"/>
              <a:t> </a:t>
            </a:r>
            <a:r>
              <a:rPr lang="en-US" i="1" dirty="0" err="1" smtClean="0"/>
              <a:t>Schütze</a:t>
            </a:r>
            <a:r>
              <a:rPr lang="en-US" i="1" dirty="0" smtClean="0"/>
              <a:t> </a:t>
            </a:r>
            <a:r>
              <a:rPr lang="en-US" i="1" dirty="0" err="1" smtClean="0"/>
              <a:t>kann</a:t>
            </a:r>
            <a:r>
              <a:rPr lang="en-US" i="1" dirty="0" smtClean="0"/>
              <a:t> </a:t>
            </a:r>
            <a:r>
              <a:rPr lang="en-US" i="1" dirty="0" err="1" smtClean="0"/>
              <a:t>seinen</a:t>
            </a:r>
            <a:r>
              <a:rPr lang="en-US" i="1" dirty="0" smtClean="0"/>
              <a:t> </a:t>
            </a:r>
            <a:r>
              <a:rPr lang="en-US" i="1" dirty="0" err="1" smtClean="0"/>
              <a:t>Bogenarm</a:t>
            </a:r>
            <a:r>
              <a:rPr lang="en-US" i="1" dirty="0" smtClean="0"/>
              <a:t> </a:t>
            </a:r>
            <a:r>
              <a:rPr lang="en-US" i="1" dirty="0" err="1" smtClean="0"/>
              <a:t>problemlos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selbst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beobachten</a:t>
            </a:r>
            <a:r>
              <a:rPr lang="en-US" i="1" baseline="0" dirty="0" smtClean="0"/>
              <a:t>. </a:t>
            </a:r>
            <a:r>
              <a:rPr lang="en-US" i="1" baseline="0" dirty="0" err="1" smtClean="0"/>
              <a:t>Klappt</a:t>
            </a:r>
            <a:r>
              <a:rPr lang="en-US" i="1" baseline="0" dirty="0" smtClean="0"/>
              <a:t> die </a:t>
            </a:r>
            <a:r>
              <a:rPr lang="en-US" i="1" baseline="0" dirty="0" err="1" smtClean="0"/>
              <a:t>Bewegung</a:t>
            </a:r>
            <a:r>
              <a:rPr lang="en-US" i="1" baseline="0" dirty="0" smtClean="0"/>
              <a:t>, </a:t>
            </a:r>
            <a:r>
              <a:rPr lang="en-US" i="1" baseline="0" dirty="0" err="1" smtClean="0"/>
              <a:t>dann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schließt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er</a:t>
            </a:r>
            <a:r>
              <a:rPr lang="en-US" i="1" baseline="0" dirty="0" smtClean="0"/>
              <a:t> die </a:t>
            </a:r>
            <a:r>
              <a:rPr lang="en-US" i="1" baseline="0" dirty="0" err="1" smtClean="0"/>
              <a:t>Augen</a:t>
            </a:r>
            <a:r>
              <a:rPr lang="en-US" i="1" baseline="0" dirty="0" smtClean="0"/>
              <a:t> und </a:t>
            </a:r>
            <a:r>
              <a:rPr lang="en-US" i="1" baseline="0" dirty="0" err="1" smtClean="0"/>
              <a:t>achtet</a:t>
            </a:r>
            <a:r>
              <a:rPr lang="en-US" i="1" baseline="0" dirty="0" smtClean="0"/>
              <a:t> auf das </a:t>
            </a:r>
            <a:r>
              <a:rPr lang="en-US" i="1" baseline="0" dirty="0" err="1" smtClean="0"/>
              <a:t>Gefühl</a:t>
            </a:r>
            <a:r>
              <a:rPr lang="en-US" i="1" baseline="0" dirty="0" smtClean="0"/>
              <a:t>.</a:t>
            </a:r>
            <a:endParaRPr lang="nl-NL" i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smtClean="0"/>
              <a:t>Um </a:t>
            </a:r>
            <a:r>
              <a:rPr lang="en-GB" i="1" dirty="0" err="1" smtClean="0"/>
              <a:t>diese</a:t>
            </a:r>
            <a:r>
              <a:rPr lang="en-GB" i="1" dirty="0" smtClean="0"/>
              <a:t> </a:t>
            </a:r>
            <a:r>
              <a:rPr lang="en-GB" i="1" dirty="0" err="1" smtClean="0"/>
              <a:t>Methode</a:t>
            </a:r>
            <a:r>
              <a:rPr lang="en-GB" i="1" dirty="0" smtClean="0"/>
              <a:t> </a:t>
            </a:r>
            <a:r>
              <a:rPr lang="en-GB" i="1" dirty="0" err="1" smtClean="0"/>
              <a:t>besser</a:t>
            </a:r>
            <a:r>
              <a:rPr lang="en-GB" i="1" dirty="0" smtClean="0"/>
              <a:t> </a:t>
            </a:r>
            <a:r>
              <a:rPr lang="en-GB" i="1" dirty="0" err="1" smtClean="0"/>
              <a:t>zu</a:t>
            </a:r>
            <a:r>
              <a:rPr lang="en-GB" i="1" dirty="0" smtClean="0"/>
              <a:t> </a:t>
            </a:r>
            <a:r>
              <a:rPr lang="en-GB" i="1" dirty="0" err="1" smtClean="0"/>
              <a:t>verstehen</a:t>
            </a:r>
            <a:r>
              <a:rPr lang="en-GB" i="1" dirty="0" smtClean="0"/>
              <a:t> </a:t>
            </a:r>
            <a:r>
              <a:rPr lang="en-GB" i="1" dirty="0" err="1" smtClean="0"/>
              <a:t>beziehen</a:t>
            </a:r>
            <a:r>
              <a:rPr lang="en-GB" i="1" dirty="0" smtClean="0"/>
              <a:t> </a:t>
            </a:r>
            <a:r>
              <a:rPr lang="en-GB" i="1" dirty="0" err="1" smtClean="0"/>
              <a:t>sie</a:t>
            </a:r>
            <a:r>
              <a:rPr lang="en-GB" i="1" dirty="0" smtClean="0"/>
              <a:t> </a:t>
            </a:r>
            <a:r>
              <a:rPr lang="en-GB" i="1" dirty="0" err="1" smtClean="0"/>
              <a:t>sich</a:t>
            </a:r>
            <a:r>
              <a:rPr lang="en-GB" i="1" dirty="0" smtClean="0"/>
              <a:t> auf Mr. </a:t>
            </a:r>
            <a:r>
              <a:rPr lang="en-GB" i="1" dirty="0" err="1" smtClean="0"/>
              <a:t>Nowalsky</a:t>
            </a:r>
            <a:endParaRPr lang="en-GB" i="1" dirty="0" smtClean="0"/>
          </a:p>
          <a:p>
            <a:r>
              <a:rPr lang="en-GB" i="1" dirty="0" err="1" smtClean="0"/>
              <a:t>Manche</a:t>
            </a:r>
            <a:r>
              <a:rPr lang="en-GB" i="1" dirty="0" smtClean="0"/>
              <a:t> </a:t>
            </a:r>
            <a:r>
              <a:rPr lang="en-GB" i="1" dirty="0" err="1" smtClean="0"/>
              <a:t>Schützen</a:t>
            </a:r>
            <a:r>
              <a:rPr lang="en-GB" i="1" dirty="0" smtClean="0"/>
              <a:t> </a:t>
            </a:r>
            <a:r>
              <a:rPr lang="en-GB" i="1" dirty="0" err="1" smtClean="0"/>
              <a:t>entwickeln</a:t>
            </a:r>
            <a:r>
              <a:rPr lang="en-GB" i="1" dirty="0" smtClean="0"/>
              <a:t> </a:t>
            </a:r>
            <a:r>
              <a:rPr lang="en-GB" i="1" dirty="0" err="1" smtClean="0"/>
              <a:t>ungünstige</a:t>
            </a:r>
            <a:r>
              <a:rPr lang="en-GB" i="1" dirty="0" smtClean="0"/>
              <a:t> </a:t>
            </a:r>
            <a:r>
              <a:rPr lang="en-GB" i="1" dirty="0" err="1" smtClean="0"/>
              <a:t>Reflexe</a:t>
            </a:r>
            <a:r>
              <a:rPr lang="en-GB" i="1" dirty="0" smtClean="0"/>
              <a:t>, </a:t>
            </a:r>
            <a:r>
              <a:rPr lang="en-GB" i="1" dirty="0" err="1" smtClean="0"/>
              <a:t>wenn</a:t>
            </a:r>
            <a:r>
              <a:rPr lang="en-GB" i="1" dirty="0" smtClean="0"/>
              <a:t> </a:t>
            </a:r>
            <a:r>
              <a:rPr lang="en-GB" i="1" dirty="0" err="1" smtClean="0"/>
              <a:t>sie</a:t>
            </a:r>
            <a:r>
              <a:rPr lang="en-GB" i="1" baseline="0" dirty="0" smtClean="0"/>
              <a:t> den </a:t>
            </a:r>
            <a:r>
              <a:rPr lang="en-GB" i="1" baseline="0" dirty="0" err="1" smtClean="0"/>
              <a:t>Klicker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verwenden</a:t>
            </a:r>
            <a:r>
              <a:rPr lang="en-GB" i="1" dirty="0" smtClean="0"/>
              <a:t>; z. </a:t>
            </a:r>
            <a:r>
              <a:rPr lang="en-GB" i="1" dirty="0" err="1" smtClean="0"/>
              <a:t>Bsp</a:t>
            </a:r>
            <a:r>
              <a:rPr lang="en-GB" i="1" dirty="0" smtClean="0"/>
              <a:t>. </a:t>
            </a:r>
            <a:r>
              <a:rPr lang="en-GB" i="1" dirty="0" err="1" smtClean="0"/>
              <a:t>Stoppen</a:t>
            </a:r>
            <a:r>
              <a:rPr lang="en-GB" i="1" dirty="0" smtClean="0"/>
              <a:t> </a:t>
            </a:r>
            <a:r>
              <a:rPr lang="en-GB" i="1" dirty="0" err="1" smtClean="0"/>
              <a:t>sie</a:t>
            </a:r>
            <a:r>
              <a:rPr lang="en-GB" i="1" dirty="0" smtClean="0"/>
              <a:t> die Extension </a:t>
            </a:r>
            <a:r>
              <a:rPr lang="en-GB" i="1" dirty="0" smtClean="0"/>
              <a:t>– </a:t>
            </a:r>
            <a:r>
              <a:rPr lang="en-GB" i="1" dirty="0" err="1" smtClean="0"/>
              <a:t>oder</a:t>
            </a:r>
            <a:r>
              <a:rPr lang="en-GB" i="1" dirty="0" smtClean="0"/>
              <a:t> </a:t>
            </a:r>
            <a:r>
              <a:rPr lang="en-GB" i="1" dirty="0" err="1" smtClean="0"/>
              <a:t>schlimmer</a:t>
            </a:r>
            <a:r>
              <a:rPr lang="en-GB" i="1" dirty="0" smtClean="0"/>
              <a:t>, </a:t>
            </a:r>
            <a:r>
              <a:rPr lang="en-GB" i="1" dirty="0" err="1" smtClean="0"/>
              <a:t>sie</a:t>
            </a:r>
            <a:r>
              <a:rPr lang="en-GB" i="1" dirty="0" smtClean="0"/>
              <a:t> </a:t>
            </a:r>
            <a:r>
              <a:rPr lang="en-GB" i="1" dirty="0" err="1" smtClean="0"/>
              <a:t>kriechen</a:t>
            </a:r>
            <a:r>
              <a:rPr lang="en-GB" i="1" dirty="0" smtClean="0"/>
              <a:t> </a:t>
            </a:r>
            <a:r>
              <a:rPr lang="en-GB" i="1" dirty="0" err="1" smtClean="0"/>
              <a:t>oder</a:t>
            </a:r>
            <a:r>
              <a:rPr lang="en-GB" i="1" dirty="0" smtClean="0"/>
              <a:t> </a:t>
            </a:r>
            <a:r>
              <a:rPr lang="en-GB" i="1" dirty="0" err="1" smtClean="0"/>
              <a:t>kollabieren</a:t>
            </a:r>
            <a:r>
              <a:rPr lang="en-GB" i="1" dirty="0" smtClean="0"/>
              <a:t>, </a:t>
            </a:r>
            <a:r>
              <a:rPr lang="en-GB" i="1" dirty="0" err="1" smtClean="0"/>
              <a:t>sie</a:t>
            </a:r>
            <a:r>
              <a:rPr lang="en-GB" i="1" dirty="0" smtClean="0"/>
              <a:t> </a:t>
            </a:r>
            <a:r>
              <a:rPr lang="en-GB" i="1" dirty="0" err="1" smtClean="0"/>
              <a:t>ändern</a:t>
            </a:r>
            <a:r>
              <a:rPr lang="en-GB" i="1" dirty="0" smtClean="0"/>
              <a:t> </a:t>
            </a:r>
            <a:r>
              <a:rPr lang="en-GB" i="1" dirty="0" err="1" smtClean="0"/>
              <a:t>ihre</a:t>
            </a:r>
            <a:r>
              <a:rPr lang="en-GB" i="1" dirty="0" smtClean="0"/>
              <a:t> </a:t>
            </a:r>
            <a:r>
              <a:rPr lang="en-GB" i="1" dirty="0" err="1" smtClean="0"/>
              <a:t>Mimikl</a:t>
            </a:r>
            <a:r>
              <a:rPr lang="en-GB" i="1" dirty="0" smtClean="0"/>
              <a:t>, </a:t>
            </a:r>
            <a:r>
              <a:rPr lang="en-GB" i="1" dirty="0" err="1" smtClean="0"/>
              <a:t>sie</a:t>
            </a:r>
            <a:r>
              <a:rPr lang="en-GB" i="1" dirty="0" smtClean="0"/>
              <a:t> </a:t>
            </a:r>
            <a:r>
              <a:rPr lang="en-GB" i="1" dirty="0" err="1" smtClean="0"/>
              <a:t>schließen</a:t>
            </a:r>
            <a:r>
              <a:rPr lang="en-GB" i="1" dirty="0" smtClean="0"/>
              <a:t> die Finger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Bogenhand</a:t>
            </a:r>
            <a:r>
              <a:rPr lang="en-GB" i="1" dirty="0" smtClean="0"/>
              <a:t>, </a:t>
            </a:r>
            <a:r>
              <a:rPr lang="en-GB" i="1" dirty="0" err="1" smtClean="0"/>
              <a:t>sie</a:t>
            </a:r>
            <a:r>
              <a:rPr lang="en-GB" i="1" dirty="0" smtClean="0"/>
              <a:t> </a:t>
            </a:r>
            <a:r>
              <a:rPr lang="en-GB" i="1" dirty="0" err="1" smtClean="0"/>
              <a:t>bringen</a:t>
            </a:r>
            <a:r>
              <a:rPr lang="en-GB" i="1" dirty="0" smtClean="0"/>
              <a:t> den </a:t>
            </a:r>
            <a:r>
              <a:rPr lang="en-GB" i="1" dirty="0" err="1" smtClean="0"/>
              <a:t>Bogenarm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aus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Richtung</a:t>
            </a:r>
            <a:r>
              <a:rPr lang="en-GB" i="1" baseline="0" dirty="0" smtClean="0"/>
              <a:t>.</a:t>
            </a:r>
          </a:p>
          <a:p>
            <a:r>
              <a:rPr lang="en-GB" i="1" baseline="0" dirty="0" smtClean="0"/>
              <a:t>Um </a:t>
            </a:r>
            <a:r>
              <a:rPr lang="en-GB" i="1" baseline="0" dirty="0" err="1" smtClean="0"/>
              <a:t>das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zu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Überprüfen</a:t>
            </a:r>
            <a:r>
              <a:rPr lang="en-GB" i="1" baseline="0" dirty="0" smtClean="0"/>
              <a:t> und </a:t>
            </a:r>
            <a:r>
              <a:rPr lang="en-GB" i="1" baseline="0" dirty="0" err="1" smtClean="0"/>
              <a:t>dem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Schützen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sein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Verhalten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bewusst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zu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machen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verwenden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wir</a:t>
            </a:r>
            <a:r>
              <a:rPr lang="en-GB" i="1" baseline="0" dirty="0" smtClean="0"/>
              <a:t> den </a:t>
            </a:r>
            <a:r>
              <a:rPr lang="en-GB" i="1" baseline="0" dirty="0" err="1" smtClean="0"/>
              <a:t>Doppelklicker</a:t>
            </a:r>
            <a:endParaRPr lang="en-GB" i="1" dirty="0" smtClean="0"/>
          </a:p>
          <a:p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Schütze</a:t>
            </a:r>
            <a:r>
              <a:rPr lang="en-GB" i="1" dirty="0" smtClean="0"/>
              <a:t> muss:</a:t>
            </a:r>
            <a:endParaRPr lang="en-GB" i="1" dirty="0" smtClean="0"/>
          </a:p>
          <a:p>
            <a:pPr>
              <a:buFontTx/>
              <a:buChar char="•"/>
            </a:pPr>
            <a:r>
              <a:rPr lang="en-GB" i="1" dirty="0" err="1" smtClean="0"/>
              <a:t>Alle</a:t>
            </a:r>
            <a:r>
              <a:rPr lang="en-GB" i="1" dirty="0" smtClean="0"/>
              <a:t> </a:t>
            </a:r>
            <a:r>
              <a:rPr lang="en-GB" i="1" dirty="0" err="1" smtClean="0"/>
              <a:t>Aktivitäten</a:t>
            </a:r>
            <a:r>
              <a:rPr lang="en-GB" i="1" dirty="0" smtClean="0"/>
              <a:t>  </a:t>
            </a:r>
            <a:r>
              <a:rPr lang="en-GB" i="1" dirty="0" err="1" smtClean="0"/>
              <a:t>nach</a:t>
            </a:r>
            <a:r>
              <a:rPr lang="en-GB" i="1" dirty="0" smtClean="0"/>
              <a:t> </a:t>
            </a:r>
            <a:r>
              <a:rPr lang="en-GB" i="1" dirty="0" err="1" smtClean="0"/>
              <a:t>dem</a:t>
            </a:r>
            <a:r>
              <a:rPr lang="en-GB" i="1" dirty="0" smtClean="0"/>
              <a:t> </a:t>
            </a:r>
            <a:r>
              <a:rPr lang="en-GB" i="1" dirty="0" err="1" smtClean="0"/>
              <a:t>ersten</a:t>
            </a:r>
            <a:r>
              <a:rPr lang="en-GB" i="1" dirty="0" smtClean="0"/>
              <a:t> </a:t>
            </a:r>
            <a:r>
              <a:rPr lang="en-GB" i="1" dirty="0" err="1" smtClean="0"/>
              <a:t>Klick</a:t>
            </a:r>
            <a:r>
              <a:rPr lang="en-GB" i="1" dirty="0" smtClean="0"/>
              <a:t> </a:t>
            </a:r>
            <a:r>
              <a:rPr lang="en-GB" i="1" dirty="0" err="1" smtClean="0"/>
              <a:t>unverändert</a:t>
            </a:r>
            <a:r>
              <a:rPr lang="en-GB" i="1" dirty="0" smtClean="0"/>
              <a:t> </a:t>
            </a:r>
            <a:r>
              <a:rPr lang="en-GB" i="1" dirty="0" err="1" smtClean="0"/>
              <a:t>fortsetzen</a:t>
            </a:r>
            <a:endParaRPr lang="en-GB" i="1" dirty="0" smtClean="0"/>
          </a:p>
          <a:p>
            <a:pPr>
              <a:buFontTx/>
              <a:buChar char="•"/>
            </a:pPr>
            <a:r>
              <a:rPr lang="en-GB" i="1" dirty="0" err="1" smtClean="0"/>
              <a:t>Erst</a:t>
            </a:r>
            <a:r>
              <a:rPr lang="en-GB" i="1" dirty="0" smtClean="0"/>
              <a:t> </a:t>
            </a:r>
            <a:r>
              <a:rPr lang="en-GB" i="1" dirty="0" err="1" smtClean="0"/>
              <a:t>nach</a:t>
            </a:r>
            <a:r>
              <a:rPr lang="en-GB" i="1" dirty="0" smtClean="0"/>
              <a:t> </a:t>
            </a:r>
            <a:r>
              <a:rPr lang="en-GB" i="1" dirty="0" err="1" smtClean="0"/>
              <a:t>dem</a:t>
            </a:r>
            <a:r>
              <a:rPr lang="en-GB" i="1" dirty="0" smtClean="0"/>
              <a:t> </a:t>
            </a:r>
            <a:r>
              <a:rPr lang="en-GB" i="1" dirty="0" err="1" smtClean="0"/>
              <a:t>zweiten</a:t>
            </a:r>
            <a:r>
              <a:rPr lang="en-GB" i="1" dirty="0" smtClean="0"/>
              <a:t> </a:t>
            </a:r>
            <a:r>
              <a:rPr lang="en-GB" i="1" dirty="0" err="1" smtClean="0"/>
              <a:t>Klick</a:t>
            </a:r>
            <a:r>
              <a:rPr lang="en-GB" i="1" dirty="0" smtClean="0"/>
              <a:t> </a:t>
            </a:r>
            <a:r>
              <a:rPr lang="en-GB" i="1" dirty="0" err="1" smtClean="0"/>
              <a:t>lösen</a:t>
            </a:r>
            <a:endParaRPr lang="en-GB" i="1" dirty="0" smtClean="0"/>
          </a:p>
          <a:p>
            <a:r>
              <a:rPr lang="en-GB" i="1" dirty="0" smtClean="0"/>
              <a:t>Es </a:t>
            </a:r>
            <a:r>
              <a:rPr lang="en-GB" i="1" dirty="0" err="1" smtClean="0"/>
              <a:t>ist</a:t>
            </a:r>
            <a:r>
              <a:rPr lang="en-GB" i="1" dirty="0" smtClean="0"/>
              <a:t> 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auch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gute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Übung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zu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lernen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einen</a:t>
            </a:r>
            <a:r>
              <a:rPr lang="en-GB" i="1" baseline="0" dirty="0" smtClean="0"/>
              <a:t> Schuss </a:t>
            </a:r>
            <a:r>
              <a:rPr lang="en-GB" i="1" baseline="0" dirty="0" err="1" smtClean="0"/>
              <a:t>abzubrechen</a:t>
            </a:r>
            <a:r>
              <a:rPr lang="en-GB" i="1" baseline="0" dirty="0" smtClean="0"/>
              <a:t>, </a:t>
            </a:r>
            <a:r>
              <a:rPr lang="en-GB" i="1" baseline="0" dirty="0" err="1" smtClean="0"/>
              <a:t>wenn</a:t>
            </a:r>
            <a:r>
              <a:rPr lang="en-GB" i="1" baseline="0" dirty="0" smtClean="0"/>
              <a:t> z. </a:t>
            </a:r>
            <a:r>
              <a:rPr lang="en-GB" i="1" baseline="0" dirty="0" err="1" smtClean="0"/>
              <a:t>Bsp</a:t>
            </a:r>
            <a:r>
              <a:rPr lang="en-GB" i="1" baseline="0" dirty="0" smtClean="0"/>
              <a:t>. </a:t>
            </a:r>
            <a:r>
              <a:rPr lang="en-GB" i="1" baseline="0" dirty="0" err="1" smtClean="0"/>
              <a:t>Während</a:t>
            </a:r>
            <a:r>
              <a:rPr lang="en-GB" i="1" baseline="0" dirty="0" smtClean="0"/>
              <a:t> des </a:t>
            </a:r>
            <a:r>
              <a:rPr lang="en-GB" i="1" baseline="0" dirty="0" err="1" smtClean="0"/>
              <a:t>Klicks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Windstoß</a:t>
            </a:r>
            <a:r>
              <a:rPr lang="en-GB" i="1" baseline="0" dirty="0" smtClean="0"/>
              <a:t> den Arm </a:t>
            </a:r>
            <a:r>
              <a:rPr lang="en-GB" i="1" baseline="0" dirty="0" err="1" smtClean="0"/>
              <a:t>aus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Richtung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drückt</a:t>
            </a:r>
            <a:r>
              <a:rPr lang="en-GB" i="1" baseline="0" dirty="0" smtClean="0"/>
              <a:t>.</a:t>
            </a:r>
            <a:endParaRPr lang="en-GB" i="1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ACCC8-D950-4717-983B-025A633FDC0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64ED6-576D-4559-BD2D-B7AF93E067E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dirty="0" err="1" smtClean="0"/>
              <a:t>Kontinuität</a:t>
            </a:r>
            <a:r>
              <a:rPr lang="en-GB" i="1" dirty="0" smtClean="0"/>
              <a:t> </a:t>
            </a:r>
            <a:r>
              <a:rPr lang="en-GB" i="1" dirty="0" err="1" smtClean="0"/>
              <a:t>wird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auch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als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Nachfolgen</a:t>
            </a:r>
            <a:r>
              <a:rPr lang="en-GB" i="1" baseline="0" dirty="0" smtClean="0"/>
              <a:t> (</a:t>
            </a:r>
            <a:r>
              <a:rPr lang="en-GB" b="1" i="1" dirty="0" smtClean="0"/>
              <a:t>Follow-through) </a:t>
            </a:r>
            <a:r>
              <a:rPr lang="en-GB" b="1" i="1" dirty="0" err="1" smtClean="0"/>
              <a:t>bezeichnet</a:t>
            </a:r>
            <a:endParaRPr lang="en-GB" b="1" i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265D6-B7C2-469A-A8AD-3672A836FD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i="1" dirty="0" smtClean="0"/>
              <a:t>Wie zuvor!</a:t>
            </a:r>
            <a:endParaRPr lang="es-ES" i="1" dirty="0" smtClean="0"/>
          </a:p>
          <a:p>
            <a:pPr eaLnBrk="1" hangingPunct="1"/>
            <a:r>
              <a:rPr lang="es-ES" dirty="0" smtClean="0"/>
              <a:t>Der Schütze darf auf das Klick niemals wie ein Sprinter beim Knall der Startpistole reagieren!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8FB9-E639-47DE-BAA5-86709467039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dirty="0" smtClean="0"/>
              <a:t>Um </a:t>
            </a:r>
            <a:r>
              <a:rPr lang="en-GB" i="1" dirty="0" err="1" smtClean="0"/>
              <a:t>dem</a:t>
            </a:r>
            <a:r>
              <a:rPr lang="en-GB" i="1" dirty="0" smtClean="0"/>
              <a:t> </a:t>
            </a:r>
            <a:r>
              <a:rPr lang="en-GB" i="1" dirty="0" err="1" smtClean="0"/>
              <a:t>Schützen</a:t>
            </a:r>
            <a:r>
              <a:rPr lang="en-GB" i="1" dirty="0" smtClean="0"/>
              <a:t> </a:t>
            </a:r>
            <a:r>
              <a:rPr lang="en-GB" i="1" dirty="0" err="1" smtClean="0"/>
              <a:t>zu</a:t>
            </a:r>
            <a:r>
              <a:rPr lang="en-GB" i="1" dirty="0" smtClean="0"/>
              <a:t> </a:t>
            </a:r>
            <a:r>
              <a:rPr lang="en-GB" i="1" dirty="0" err="1" smtClean="0"/>
              <a:t>helfen</a:t>
            </a:r>
            <a:r>
              <a:rPr lang="en-GB" i="1" dirty="0" smtClean="0"/>
              <a:t>, </a:t>
            </a:r>
            <a:r>
              <a:rPr lang="en-GB" i="1" dirty="0" err="1" smtClean="0"/>
              <a:t>ein</a:t>
            </a:r>
            <a:r>
              <a:rPr lang="en-GB" i="1" dirty="0" smtClean="0"/>
              <a:t> </a:t>
            </a:r>
            <a:r>
              <a:rPr lang="en-GB" i="1" dirty="0" err="1" smtClean="0"/>
              <a:t>natürliches</a:t>
            </a:r>
            <a:r>
              <a:rPr lang="en-GB" i="1" dirty="0" smtClean="0"/>
              <a:t> </a:t>
            </a:r>
            <a:r>
              <a:rPr lang="en-GB" i="1" dirty="0" err="1" smtClean="0"/>
              <a:t>Lösen</a:t>
            </a:r>
            <a:r>
              <a:rPr lang="en-GB" i="1" dirty="0" smtClean="0"/>
              <a:t> </a:t>
            </a:r>
            <a:r>
              <a:rPr lang="en-GB" i="1" dirty="0" err="1" smtClean="0"/>
              <a:t>zu</a:t>
            </a:r>
            <a:r>
              <a:rPr lang="en-GB" i="1" dirty="0" smtClean="0"/>
              <a:t> </a:t>
            </a:r>
            <a:r>
              <a:rPr lang="en-GB" i="1" dirty="0" err="1" smtClean="0"/>
              <a:t>entdecken</a:t>
            </a:r>
            <a:r>
              <a:rPr lang="en-GB" i="1" dirty="0" smtClean="0"/>
              <a:t>, </a:t>
            </a:r>
            <a:r>
              <a:rPr lang="en-GB" i="1" dirty="0" err="1" smtClean="0"/>
              <a:t>wird</a:t>
            </a:r>
            <a:r>
              <a:rPr lang="en-GB" i="1" dirty="0" smtClean="0"/>
              <a:t> </a:t>
            </a:r>
            <a:r>
              <a:rPr lang="en-GB" i="1" dirty="0" err="1" smtClean="0"/>
              <a:t>ein</a:t>
            </a:r>
            <a:r>
              <a:rPr lang="en-GB" i="1" dirty="0" smtClean="0"/>
              <a:t> </a:t>
            </a:r>
            <a:r>
              <a:rPr lang="en-GB" i="1" dirty="0" err="1" smtClean="0"/>
              <a:t>Überraschungsrelease</a:t>
            </a:r>
            <a:r>
              <a:rPr lang="en-GB" i="1" dirty="0" smtClean="0"/>
              <a:t> </a:t>
            </a:r>
            <a:r>
              <a:rPr lang="en-GB" i="1" dirty="0" err="1" smtClean="0"/>
              <a:t>erzeugt</a:t>
            </a:r>
            <a:r>
              <a:rPr lang="en-GB" i="1" dirty="0" smtClean="0"/>
              <a:t>. </a:t>
            </a:r>
            <a:r>
              <a:rPr lang="en-GB" i="1" dirty="0" err="1" smtClean="0"/>
              <a:t>Der</a:t>
            </a:r>
            <a:r>
              <a:rPr lang="en-GB" i="1" dirty="0" smtClean="0"/>
              <a:t> Trainer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löst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ganz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einfach</a:t>
            </a:r>
            <a:r>
              <a:rPr lang="en-GB" i="1" baseline="0" dirty="0" smtClean="0"/>
              <a:t> die </a:t>
            </a:r>
            <a:r>
              <a:rPr lang="en-GB" i="1" baseline="0" dirty="0" err="1" smtClean="0"/>
              <a:t>Releasemechanik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aus</a:t>
            </a:r>
            <a:r>
              <a:rPr lang="en-GB" i="1" dirty="0" smtClean="0"/>
              <a:t>. </a:t>
            </a:r>
            <a:r>
              <a:rPr lang="en-GB" i="1" dirty="0" err="1" smtClean="0"/>
              <a:t>Wir</a:t>
            </a:r>
            <a:r>
              <a:rPr lang="en-GB" i="1" dirty="0" smtClean="0"/>
              <a:t> </a:t>
            </a:r>
            <a:r>
              <a:rPr lang="en-GB" i="1" dirty="0" err="1" smtClean="0"/>
              <a:t>empfehlen</a:t>
            </a:r>
            <a:r>
              <a:rPr lang="en-GB" i="1" dirty="0" smtClean="0"/>
              <a:t>, </a:t>
            </a:r>
            <a:r>
              <a:rPr lang="en-GB" i="1" dirty="0" err="1" smtClean="0"/>
              <a:t>diese</a:t>
            </a:r>
            <a:r>
              <a:rPr lang="en-GB" i="1" dirty="0" smtClean="0"/>
              <a:t> </a:t>
            </a:r>
            <a:r>
              <a:rPr lang="en-GB" i="1" dirty="0" err="1" smtClean="0"/>
              <a:t>Übung</a:t>
            </a:r>
            <a:r>
              <a:rPr lang="en-GB" i="1" dirty="0" smtClean="0"/>
              <a:t> </a:t>
            </a:r>
            <a:r>
              <a:rPr lang="en-GB" i="1" dirty="0" err="1" smtClean="0"/>
              <a:t>mit</a:t>
            </a:r>
            <a:r>
              <a:rPr lang="en-GB" i="1" dirty="0" smtClean="0"/>
              <a:t> </a:t>
            </a:r>
            <a:r>
              <a:rPr lang="en-GB" i="1" dirty="0" err="1" smtClean="0"/>
              <a:t>einem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visuellen</a:t>
            </a:r>
            <a:r>
              <a:rPr lang="en-GB" i="1" baseline="0" dirty="0" smtClean="0"/>
              <a:t> Feedback </a:t>
            </a:r>
            <a:r>
              <a:rPr lang="en-GB" i="1" baseline="0" dirty="0" err="1" smtClean="0"/>
              <a:t>zu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kombinieren</a:t>
            </a:r>
            <a:r>
              <a:rPr lang="en-GB" i="1" baseline="0" dirty="0" smtClean="0"/>
              <a:t> (Spiegel, Video, </a:t>
            </a:r>
            <a:r>
              <a:rPr lang="en-GB" i="1" baseline="0" dirty="0" err="1" smtClean="0"/>
              <a:t>beobachten</a:t>
            </a:r>
            <a:r>
              <a:rPr lang="en-GB" i="1" baseline="0" dirty="0" smtClean="0"/>
              <a:t> des </a:t>
            </a:r>
            <a:r>
              <a:rPr lang="en-GB" i="1" baseline="0" dirty="0" err="1" smtClean="0"/>
              <a:t>eigenen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Bogenarms</a:t>
            </a:r>
            <a:r>
              <a:rPr lang="en-GB" i="1" baseline="0" dirty="0" smtClean="0"/>
              <a:t>). </a:t>
            </a:r>
            <a:r>
              <a:rPr lang="en-GB" i="1" baseline="0" dirty="0" err="1" smtClean="0"/>
              <a:t>Der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Schütze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sollte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genau</a:t>
            </a:r>
            <a:r>
              <a:rPr lang="en-GB" i="1" baseline="0" dirty="0" smtClean="0"/>
              <a:t> so </a:t>
            </a:r>
            <a:r>
              <a:rPr lang="en-GB" i="1" baseline="0" dirty="0" err="1" smtClean="0"/>
              <a:t>agieren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als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würde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der</a:t>
            </a:r>
            <a:r>
              <a:rPr lang="en-GB" i="1" baseline="0" dirty="0" smtClean="0"/>
              <a:t> Trainer die </a:t>
            </a:r>
            <a:r>
              <a:rPr lang="en-GB" i="1" baseline="0" dirty="0" err="1" smtClean="0"/>
              <a:t>Maschine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aktivieren</a:t>
            </a:r>
            <a:r>
              <a:rPr lang="en-GB" i="1" baseline="0" dirty="0" smtClean="0"/>
              <a:t>.</a:t>
            </a:r>
            <a:endParaRPr lang="en-GB" i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41CCA-7ABF-4475-840F-FCB8D83663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dirty="0" err="1" smtClean="0"/>
              <a:t>Bei</a:t>
            </a:r>
            <a:r>
              <a:rPr lang="en-GB" i="1" dirty="0" smtClean="0"/>
              <a:t> </a:t>
            </a:r>
            <a:r>
              <a:rPr lang="en-GB" i="1" dirty="0" err="1" smtClean="0"/>
              <a:t>jeder</a:t>
            </a:r>
            <a:r>
              <a:rPr lang="en-GB" i="1" dirty="0" smtClean="0"/>
              <a:t> Art von </a:t>
            </a:r>
            <a:r>
              <a:rPr lang="en-GB" i="1" dirty="0" err="1" smtClean="0"/>
              <a:t>Schießen</a:t>
            </a:r>
            <a:r>
              <a:rPr lang="en-GB" i="1" dirty="0" smtClean="0"/>
              <a:t> muss </a:t>
            </a:r>
            <a:r>
              <a:rPr lang="en-GB" i="1" dirty="0" err="1" smtClean="0"/>
              <a:t>das</a:t>
            </a:r>
            <a:r>
              <a:rPr lang="en-GB" i="1" dirty="0" smtClean="0"/>
              <a:t> </a:t>
            </a:r>
            <a:r>
              <a:rPr lang="en-GB" i="1" dirty="0" err="1" smtClean="0"/>
              <a:t>Projektil</a:t>
            </a:r>
            <a:r>
              <a:rPr lang="en-GB" i="1" dirty="0" smtClean="0"/>
              <a:t> </a:t>
            </a:r>
            <a:r>
              <a:rPr lang="en-GB" i="1" dirty="0" err="1" smtClean="0"/>
              <a:t>während</a:t>
            </a:r>
            <a:r>
              <a:rPr lang="en-GB" i="1" dirty="0" smtClean="0"/>
              <a:t>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Zielphase</a:t>
            </a:r>
            <a:r>
              <a:rPr lang="en-GB" i="1" dirty="0" smtClean="0"/>
              <a:t> </a:t>
            </a:r>
            <a:r>
              <a:rPr lang="en-GB" i="1" dirty="0" err="1" smtClean="0"/>
              <a:t>abgeschossen</a:t>
            </a:r>
            <a:r>
              <a:rPr lang="en-GB" i="1" dirty="0" smtClean="0"/>
              <a:t> </a:t>
            </a:r>
            <a:r>
              <a:rPr lang="en-GB" i="1" dirty="0" err="1" smtClean="0"/>
              <a:t>werden</a:t>
            </a:r>
            <a:r>
              <a:rPr lang="en-GB" i="1" dirty="0" smtClean="0"/>
              <a:t>. </a:t>
            </a:r>
            <a:r>
              <a:rPr lang="en-GB" i="1" dirty="0" err="1" smtClean="0"/>
              <a:t>Zielen</a:t>
            </a:r>
            <a:r>
              <a:rPr lang="en-GB" i="1" dirty="0" smtClean="0"/>
              <a:t> </a:t>
            </a:r>
            <a:r>
              <a:rPr lang="en-GB" i="1" dirty="0" err="1" smtClean="0"/>
              <a:t>ist</a:t>
            </a:r>
            <a:r>
              <a:rPr lang="en-GB" i="1" dirty="0" smtClean="0"/>
              <a:t> </a:t>
            </a:r>
            <a:r>
              <a:rPr lang="en-GB" i="1" dirty="0" err="1" smtClean="0"/>
              <a:t>nicht</a:t>
            </a:r>
            <a:r>
              <a:rPr lang="en-GB" i="1" dirty="0" smtClean="0"/>
              <a:t> </a:t>
            </a:r>
            <a:r>
              <a:rPr lang="en-GB" i="1" dirty="0" err="1" smtClean="0"/>
              <a:t>ausschließlich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visuelle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Aktivität</a:t>
            </a:r>
            <a:r>
              <a:rPr lang="en-GB" i="1" dirty="0" smtClean="0"/>
              <a:t>, </a:t>
            </a:r>
            <a:r>
              <a:rPr lang="en-GB" i="1" dirty="0" err="1" smtClean="0"/>
              <a:t>es</a:t>
            </a:r>
            <a:r>
              <a:rPr lang="en-GB" i="1" dirty="0" smtClean="0"/>
              <a:t> </a:t>
            </a:r>
            <a:r>
              <a:rPr lang="en-GB" i="1" dirty="0" err="1" smtClean="0"/>
              <a:t>bedeutet</a:t>
            </a:r>
            <a:r>
              <a:rPr lang="en-GB" i="1" dirty="0" smtClean="0"/>
              <a:t> </a:t>
            </a:r>
            <a:r>
              <a:rPr lang="en-GB" i="1" dirty="0" err="1" smtClean="0"/>
              <a:t>auch</a:t>
            </a:r>
            <a:r>
              <a:rPr lang="en-GB" i="1" dirty="0" smtClean="0"/>
              <a:t> mental </a:t>
            </a:r>
            <a:r>
              <a:rPr lang="en-GB" i="1" dirty="0" err="1" smtClean="0"/>
              <a:t>fokusieren</a:t>
            </a:r>
            <a:r>
              <a:rPr lang="en-GB" i="1" dirty="0" smtClean="0"/>
              <a:t>, </a:t>
            </a:r>
            <a:r>
              <a:rPr lang="en-GB" i="1" dirty="0" err="1" smtClean="0"/>
              <a:t>mobilisieren</a:t>
            </a:r>
            <a:r>
              <a:rPr lang="en-GB" i="1" dirty="0" smtClean="0"/>
              <a:t> </a:t>
            </a:r>
            <a:r>
              <a:rPr lang="en-GB" i="1" dirty="0" err="1" smtClean="0"/>
              <a:t>der</a:t>
            </a:r>
            <a:r>
              <a:rPr lang="en-GB" i="1" dirty="0" smtClean="0"/>
              <a:t> </a:t>
            </a:r>
            <a:r>
              <a:rPr lang="en-GB" i="1" dirty="0" err="1" smtClean="0"/>
              <a:t>Muslulatur</a:t>
            </a:r>
            <a:r>
              <a:rPr lang="en-GB" i="1" dirty="0" smtClean="0"/>
              <a:t>, </a:t>
            </a:r>
            <a:r>
              <a:rPr lang="en-GB" i="1" dirty="0" err="1" smtClean="0"/>
              <a:t>Atem</a:t>
            </a:r>
            <a:r>
              <a:rPr lang="en-GB" i="1" dirty="0" smtClean="0"/>
              <a:t> </a:t>
            </a:r>
            <a:r>
              <a:rPr lang="en-GB" i="1" dirty="0" err="1" smtClean="0"/>
              <a:t>anhalten</a:t>
            </a:r>
            <a:r>
              <a:rPr lang="en-GB" i="1" dirty="0" smtClean="0"/>
              <a:t>. </a:t>
            </a:r>
            <a:r>
              <a:rPr lang="en-GB" i="1" dirty="0" err="1" smtClean="0"/>
              <a:t>Dennoch</a:t>
            </a:r>
            <a:r>
              <a:rPr lang="en-GB" i="1" dirty="0" smtClean="0"/>
              <a:t> muss dies </a:t>
            </a:r>
            <a:r>
              <a:rPr lang="en-GB" i="1" dirty="0" err="1" smtClean="0"/>
              <a:t>alles</a:t>
            </a:r>
            <a:r>
              <a:rPr lang="en-GB" i="1" dirty="0" smtClean="0"/>
              <a:t> </a:t>
            </a:r>
            <a:r>
              <a:rPr lang="en-GB" i="1" dirty="0" err="1" smtClean="0"/>
              <a:t>vom</a:t>
            </a:r>
            <a:r>
              <a:rPr lang="en-GB" i="1" dirty="0" smtClean="0"/>
              <a:t> </a:t>
            </a:r>
            <a:r>
              <a:rPr lang="en-GB" i="1" dirty="0" err="1" smtClean="0"/>
              <a:t>Lösen</a:t>
            </a:r>
            <a:r>
              <a:rPr lang="en-GB" i="1" baseline="0" dirty="0" smtClean="0"/>
              <a:t> des Schusses </a:t>
            </a:r>
            <a:r>
              <a:rPr lang="en-GB" i="1" baseline="0" dirty="0" err="1" smtClean="0"/>
              <a:t>ungestört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vor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sich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gehen</a:t>
            </a:r>
            <a:r>
              <a:rPr lang="en-GB" i="1" baseline="0" dirty="0" smtClean="0"/>
              <a:t>.</a:t>
            </a:r>
            <a:endParaRPr lang="en-GB" i="1" dirty="0" smtClean="0"/>
          </a:p>
          <a:p>
            <a:pPr eaLnBrk="1" hangingPunct="1"/>
            <a:r>
              <a:rPr lang="en-GB" dirty="0" err="1" smtClean="0"/>
              <a:t>Einen</a:t>
            </a:r>
            <a:r>
              <a:rPr lang="en-GB" dirty="0" smtClean="0"/>
              <a:t> </a:t>
            </a:r>
            <a:r>
              <a:rPr lang="en-GB" dirty="0" err="1" smtClean="0"/>
              <a:t>guten</a:t>
            </a:r>
            <a:r>
              <a:rPr lang="en-GB" dirty="0" smtClean="0"/>
              <a:t> </a:t>
            </a:r>
            <a:r>
              <a:rPr lang="en-GB" dirty="0" err="1" smtClean="0"/>
              <a:t>Pfeil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schießen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bedeutet</a:t>
            </a:r>
            <a:r>
              <a:rPr lang="en-GB" baseline="0" dirty="0" smtClean="0"/>
              <a:t>, den </a:t>
            </a:r>
            <a:r>
              <a:rPr lang="en-GB" baseline="0" dirty="0" err="1" smtClean="0"/>
              <a:t>Platz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beobachten</a:t>
            </a:r>
            <a:r>
              <a:rPr lang="en-GB" baseline="0" dirty="0" smtClean="0"/>
              <a:t>, auf </a:t>
            </a:r>
            <a:r>
              <a:rPr lang="en-GB" baseline="0" dirty="0" err="1" smtClean="0"/>
              <a:t>dem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Pfeil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einschlagen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soll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ohne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verkrampft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werden</a:t>
            </a:r>
            <a:r>
              <a:rPr lang="en-GB" baseline="0" dirty="0" smtClean="0"/>
              <a:t>. </a:t>
            </a:r>
            <a:endParaRPr lang="en-GB" dirty="0" smtClean="0"/>
          </a:p>
          <a:p>
            <a:pPr eaLnBrk="1" hangingPunct="1"/>
            <a:r>
              <a:rPr lang="en-GB" dirty="0" err="1" smtClean="0"/>
              <a:t>Das</a:t>
            </a:r>
            <a:r>
              <a:rPr lang="en-GB" dirty="0" smtClean="0"/>
              <a:t> </a:t>
            </a:r>
            <a:r>
              <a:rPr lang="en-GB" dirty="0" err="1" smtClean="0"/>
              <a:t>Hauptaugenmerk</a:t>
            </a:r>
            <a:r>
              <a:rPr lang="en-GB" dirty="0" smtClean="0"/>
              <a:t> des </a:t>
            </a:r>
            <a:r>
              <a:rPr lang="en-GB" dirty="0" err="1" smtClean="0"/>
              <a:t>Schützen</a:t>
            </a:r>
            <a:r>
              <a:rPr lang="en-GB" dirty="0" smtClean="0"/>
              <a:t> muss auf </a:t>
            </a:r>
            <a:r>
              <a:rPr lang="en-GB" dirty="0" err="1" smtClean="0"/>
              <a:t>das</a:t>
            </a:r>
            <a:r>
              <a:rPr lang="en-GB" dirty="0" smtClean="0"/>
              <a:t> </a:t>
            </a:r>
            <a:r>
              <a:rPr lang="en-GB" dirty="0" err="1" smtClean="0"/>
              <a:t>korrekte</a:t>
            </a:r>
            <a:r>
              <a:rPr lang="en-GB" dirty="0" smtClean="0"/>
              <a:t> </a:t>
            </a:r>
            <a:r>
              <a:rPr lang="en-GB" dirty="0" err="1" smtClean="0"/>
              <a:t>Öffnen</a:t>
            </a:r>
            <a:r>
              <a:rPr lang="en-GB" dirty="0" smtClean="0"/>
              <a:t> des </a:t>
            </a:r>
            <a:r>
              <a:rPr lang="en-GB" dirty="0" err="1" smtClean="0"/>
              <a:t>Bogens</a:t>
            </a:r>
            <a:r>
              <a:rPr lang="en-GB" dirty="0" smtClean="0"/>
              <a:t> und </a:t>
            </a:r>
            <a:r>
              <a:rPr lang="en-GB" dirty="0" err="1" smtClean="0"/>
              <a:t>Lösen</a:t>
            </a:r>
            <a:r>
              <a:rPr lang="en-GB" dirty="0" smtClean="0"/>
              <a:t> </a:t>
            </a:r>
            <a:r>
              <a:rPr lang="en-GB" dirty="0" err="1" smtClean="0"/>
              <a:t>gerichtet</a:t>
            </a:r>
            <a:r>
              <a:rPr lang="en-GB" dirty="0" smtClean="0"/>
              <a:t> </a:t>
            </a:r>
            <a:r>
              <a:rPr lang="en-GB" dirty="0" err="1" smtClean="0"/>
              <a:t>sein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smtClean="0"/>
              <a:t>Aiming is of course a visual activity, but not only, it is also a mental focuss, a body mobilization, a breath retention. Hence all these activities must be undisturbed by the propelling step</a:t>
            </a:r>
          </a:p>
          <a:p>
            <a:r>
              <a:rPr lang="en-US" smtClean="0"/>
              <a:t>Continuity can be divided into mental, visual, respiratory and physical follow-up.</a:t>
            </a:r>
          </a:p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808E4-C5B2-48A6-8BA9-1F599E3D8B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smtClean="0"/>
              <a:t>When the archer can stop all his/her activities related to aiming (visual, mental, physical, respiratory)?</a:t>
            </a:r>
          </a:p>
          <a:p>
            <a:pPr eaLnBrk="1" hangingPunct="1"/>
            <a:r>
              <a:rPr lang="en-GB" i="1" smtClean="0"/>
              <a:t>At the end of the release, for instance when:</a:t>
            </a:r>
          </a:p>
          <a:p>
            <a:pPr eaLnBrk="1" hangingPunct="1">
              <a:buFontTx/>
              <a:buChar char="•"/>
            </a:pPr>
            <a:r>
              <a:rPr lang="en-GB" i="1" smtClean="0"/>
              <a:t>The string hand finish its race against the neck (sight user) below the ear – This spot is called the “Rear end” or “Back end”</a:t>
            </a:r>
          </a:p>
          <a:p>
            <a:pPr eaLnBrk="1" hangingPunct="1">
              <a:buFontTx/>
              <a:buChar char="•"/>
            </a:pPr>
            <a:r>
              <a:rPr lang="en-GB" i="1" smtClean="0"/>
              <a:t>The bottom limb of the bow hits the bow leg (if stabilizers are used) – This spot is called the “Front end” </a:t>
            </a:r>
          </a:p>
          <a:p>
            <a:pPr eaLnBrk="1" hangingPunct="1"/>
            <a:r>
              <a:rPr lang="en-GB" smtClean="0"/>
              <a:t>It takes about one yard after release until the arrow leaves the string and looses contact with the system archery-bow.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smtClean="0"/>
              <a:t>Aiming is of course a visual activity, but not only, it is also a mental focuss, a body mobilization, a breath retention. Hence all these activities must be undisturbed by the propelling step</a:t>
            </a:r>
          </a:p>
          <a:p>
            <a:r>
              <a:rPr lang="en-US" smtClean="0"/>
              <a:t>Continuity can be divided into mental, visual, respiratory and physical follow-up.</a:t>
            </a:r>
          </a:p>
          <a:p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err="1" smtClean="0"/>
              <a:t>Wenn</a:t>
            </a:r>
            <a:r>
              <a:rPr lang="en-US" i="1" dirty="0" smtClean="0"/>
              <a:t> </a:t>
            </a:r>
            <a:r>
              <a:rPr lang="en-US" i="1" dirty="0" err="1" smtClean="0"/>
              <a:t>jemand</a:t>
            </a:r>
            <a:r>
              <a:rPr lang="en-US" i="1" dirty="0" smtClean="0"/>
              <a:t> </a:t>
            </a:r>
            <a:r>
              <a:rPr lang="en-US" i="1" dirty="0" err="1" smtClean="0"/>
              <a:t>seinen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Fokus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ändert</a:t>
            </a:r>
            <a:r>
              <a:rPr lang="en-US" i="1" dirty="0" smtClean="0"/>
              <a:t>, </a:t>
            </a:r>
            <a:r>
              <a:rPr lang="en-US" i="1" dirty="0" err="1" smtClean="0"/>
              <a:t>dann</a:t>
            </a:r>
            <a:r>
              <a:rPr lang="en-US" i="1" dirty="0" smtClean="0"/>
              <a:t> </a:t>
            </a:r>
            <a:r>
              <a:rPr lang="en-US" i="1" dirty="0" err="1" smtClean="0"/>
              <a:t>ist</a:t>
            </a:r>
            <a:r>
              <a:rPr lang="en-US" i="1" dirty="0" smtClean="0"/>
              <a:t> das oft am </a:t>
            </a:r>
            <a:r>
              <a:rPr lang="en-US" i="1" dirty="0" err="1" smtClean="0"/>
              <a:t>Gesicht</a:t>
            </a:r>
            <a:r>
              <a:rPr lang="en-US" i="1" dirty="0" smtClean="0"/>
              <a:t> </a:t>
            </a:r>
            <a:r>
              <a:rPr lang="en-US" i="1" baseline="0" dirty="0" smtClean="0"/>
              <a:t> (und den  </a:t>
            </a:r>
            <a:r>
              <a:rPr lang="en-US" i="1" baseline="0" dirty="0" err="1" smtClean="0"/>
              <a:t>Augen</a:t>
            </a:r>
            <a:r>
              <a:rPr lang="en-US" i="1" baseline="0" dirty="0" smtClean="0"/>
              <a:t>) </a:t>
            </a:r>
            <a:r>
              <a:rPr lang="en-US" i="1" baseline="0" dirty="0" err="1" smtClean="0"/>
              <a:t>dieser</a:t>
            </a:r>
            <a:r>
              <a:rPr lang="en-US" i="1" baseline="0" dirty="0" smtClean="0"/>
              <a:t> Person </a:t>
            </a:r>
            <a:r>
              <a:rPr lang="en-US" i="1" baseline="0" dirty="0" err="1" smtClean="0"/>
              <a:t>zu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erkennen</a:t>
            </a:r>
            <a:r>
              <a:rPr lang="en-US" i="1" baseline="0" dirty="0" smtClean="0"/>
              <a:t>. </a:t>
            </a:r>
            <a:r>
              <a:rPr lang="en-US" i="1" baseline="0" dirty="0" err="1" smtClean="0"/>
              <a:t>Gesicht</a:t>
            </a:r>
            <a:r>
              <a:rPr lang="en-US" i="1" baseline="0" dirty="0" smtClean="0"/>
              <a:t> und </a:t>
            </a:r>
            <a:r>
              <a:rPr lang="en-US" i="1" baseline="0" dirty="0" err="1" smtClean="0"/>
              <a:t>Augen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sollten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während</a:t>
            </a:r>
            <a:r>
              <a:rPr lang="en-US" i="1" baseline="0" dirty="0" smtClean="0"/>
              <a:t> des </a:t>
            </a:r>
            <a:r>
              <a:rPr lang="en-US" i="1" baseline="0" dirty="0" err="1" smtClean="0"/>
              <a:t>Lösens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bis</a:t>
            </a:r>
            <a:r>
              <a:rPr lang="en-US" i="1" baseline="0" dirty="0" smtClean="0"/>
              <a:t> 1 </a:t>
            </a:r>
            <a:r>
              <a:rPr lang="en-US" i="1" baseline="0" dirty="0" err="1" smtClean="0"/>
              <a:t>Sekunde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danach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passiv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bleiben</a:t>
            </a:r>
            <a:r>
              <a:rPr lang="en-US" i="1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ausgezeichnet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durchgeführter</a:t>
            </a:r>
            <a:r>
              <a:rPr lang="en-US" baseline="0" dirty="0" smtClean="0"/>
              <a:t> Schuss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großartige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Erfahrung</a:t>
            </a:r>
            <a:r>
              <a:rPr lang="en-US" dirty="0" smtClean="0"/>
              <a:t>.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Vorsicht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Falle</a:t>
            </a:r>
            <a:r>
              <a:rPr lang="en-US" dirty="0" smtClean="0"/>
              <a:t>: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solchen</a:t>
            </a:r>
            <a:r>
              <a:rPr lang="en-US" dirty="0" smtClean="0"/>
              <a:t> Schuss </a:t>
            </a:r>
            <a:r>
              <a:rPr lang="en-US" dirty="0" err="1" smtClean="0"/>
              <a:t>gerät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Schütze</a:t>
            </a:r>
            <a:r>
              <a:rPr lang="en-US" dirty="0" smtClean="0"/>
              <a:t> oft in </a:t>
            </a:r>
            <a:r>
              <a:rPr lang="en-US" dirty="0" err="1" smtClean="0"/>
              <a:t>Euphorie</a:t>
            </a:r>
            <a:r>
              <a:rPr lang="en-US" dirty="0" smtClean="0"/>
              <a:t>, die </a:t>
            </a:r>
            <a:r>
              <a:rPr lang="en-US" dirty="0" err="1" smtClean="0"/>
              <a:t>dazu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nächste</a:t>
            </a:r>
            <a:r>
              <a:rPr lang="en-US" dirty="0" smtClean="0"/>
              <a:t> Schuss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schlecht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ausfällt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>
                <a:cs typeface="Times New Roman" pitchFamily="18" charset="0"/>
              </a:rPr>
              <a:t>Viele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Athleten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fühlen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als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Vorteil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wenn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sie</a:t>
            </a:r>
            <a:r>
              <a:rPr lang="en-US" dirty="0" smtClean="0">
                <a:cs typeface="Times New Roman" pitchFamily="18" charset="0"/>
              </a:rPr>
              <a:t> den Schuss </a:t>
            </a:r>
            <a:r>
              <a:rPr lang="en-US" dirty="0" err="1" smtClean="0">
                <a:cs typeface="Times New Roman" pitchFamily="18" charset="0"/>
              </a:rPr>
              <a:t>positiv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visualiseren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unmittelbar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vor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der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Durchführung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Ein</a:t>
            </a:r>
            <a:r>
              <a:rPr lang="en-US" dirty="0" smtClean="0">
                <a:cs typeface="Times New Roman" pitchFamily="18" charset="0"/>
              </a:rPr>
              <a:t> Springer </a:t>
            </a:r>
            <a:r>
              <a:rPr lang="en-US" dirty="0" err="1" smtClean="0">
                <a:cs typeface="Times New Roman" pitchFamily="18" charset="0"/>
              </a:rPr>
              <a:t>wird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sich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einen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perfekten</a:t>
            </a:r>
            <a:r>
              <a:rPr lang="en-US" dirty="0" smtClean="0">
                <a:cs typeface="Times New Roman" pitchFamily="18" charset="0"/>
              </a:rPr>
              <a:t> Sprung </a:t>
            </a:r>
            <a:r>
              <a:rPr lang="en-US" dirty="0" err="1" smtClean="0">
                <a:cs typeface="Times New Roman" pitchFamily="18" charset="0"/>
              </a:rPr>
              <a:t>vorstellen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während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er</a:t>
            </a:r>
            <a:r>
              <a:rPr lang="en-US" dirty="0" smtClean="0">
                <a:cs typeface="Times New Roman" pitchFamily="18" charset="0"/>
              </a:rPr>
              <a:t> auf </a:t>
            </a:r>
            <a:r>
              <a:rPr lang="en-US" dirty="0" err="1" smtClean="0">
                <a:cs typeface="Times New Roman" pitchFamily="18" charset="0"/>
              </a:rPr>
              <a:t>der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Sprungplattform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steht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unmittelbar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vor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nächsten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Sprung.Der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Schütze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wird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sich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eine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perfekte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technische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Ausführung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vorstellen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bei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der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Der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Pfeil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im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Zehner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landet</a:t>
            </a:r>
            <a:r>
              <a:rPr lang="en-US" baseline="0" dirty="0" smtClean="0">
                <a:cs typeface="Times New Roman" pitchFamily="18" charset="0"/>
              </a:rPr>
              <a:t>. </a:t>
            </a:r>
            <a:r>
              <a:rPr lang="en-US" baseline="0" dirty="0" err="1" smtClean="0">
                <a:cs typeface="Times New Roman" pitchFamily="18" charset="0"/>
              </a:rPr>
              <a:t>Diese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Visualierung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fokusiert</a:t>
            </a:r>
            <a:r>
              <a:rPr lang="en-US" baseline="0" dirty="0" smtClean="0">
                <a:cs typeface="Times New Roman" pitchFamily="18" charset="0"/>
              </a:rPr>
              <a:t> die </a:t>
            </a:r>
            <a:r>
              <a:rPr lang="en-US" baseline="0" dirty="0" err="1" smtClean="0">
                <a:cs typeface="Times New Roman" pitchFamily="18" charset="0"/>
              </a:rPr>
              <a:t>volle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Aufmerksamkeit</a:t>
            </a:r>
            <a:r>
              <a:rPr lang="en-US" baseline="0" dirty="0" smtClean="0">
                <a:cs typeface="Times New Roman" pitchFamily="18" charset="0"/>
              </a:rPr>
              <a:t> auf den </a:t>
            </a:r>
            <a:r>
              <a:rPr lang="en-US" baseline="0" dirty="0" err="1" smtClean="0">
                <a:cs typeface="Times New Roman" pitchFamily="18" charset="0"/>
              </a:rPr>
              <a:t>Prozess</a:t>
            </a:r>
            <a:r>
              <a:rPr lang="en-US" baseline="0" dirty="0" smtClean="0">
                <a:cs typeface="Times New Roman" pitchFamily="18" charset="0"/>
              </a:rPr>
              <a:t> und </a:t>
            </a:r>
            <a:r>
              <a:rPr lang="en-US" baseline="0" dirty="0" err="1" smtClean="0">
                <a:cs typeface="Times New Roman" pitchFamily="18" charset="0"/>
              </a:rPr>
              <a:t>befreit</a:t>
            </a:r>
            <a:r>
              <a:rPr lang="en-US" baseline="0" dirty="0" smtClean="0">
                <a:cs typeface="Times New Roman" pitchFamily="18" charset="0"/>
              </a:rPr>
              <a:t> den Kopf von </a:t>
            </a:r>
            <a:r>
              <a:rPr lang="en-US" baseline="0" dirty="0" err="1" smtClean="0">
                <a:cs typeface="Times New Roman" pitchFamily="18" charset="0"/>
              </a:rPr>
              <a:t>ablenkenden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Gedanken</a:t>
            </a:r>
            <a:r>
              <a:rPr lang="en-US" baseline="0" dirty="0" smtClean="0">
                <a:cs typeface="Times New Roman" pitchFamily="18" charset="0"/>
              </a:rPr>
              <a:t>. </a:t>
            </a:r>
            <a:r>
              <a:rPr lang="en-US" baseline="0" dirty="0" err="1" smtClean="0">
                <a:cs typeface="Times New Roman" pitchFamily="18" charset="0"/>
              </a:rPr>
              <a:t>Der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Fokus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liegt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mehr</a:t>
            </a:r>
            <a:r>
              <a:rPr lang="en-US" baseline="0" dirty="0" smtClean="0">
                <a:cs typeface="Times New Roman" pitchFamily="18" charset="0"/>
              </a:rPr>
              <a:t> auf </a:t>
            </a:r>
            <a:r>
              <a:rPr lang="en-US" baseline="0" dirty="0" err="1" smtClean="0">
                <a:cs typeface="Times New Roman" pitchFamily="18" charset="0"/>
              </a:rPr>
              <a:t>dem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Prozess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als</a:t>
            </a:r>
            <a:r>
              <a:rPr lang="en-US" baseline="0" dirty="0" smtClean="0">
                <a:cs typeface="Times New Roman" pitchFamily="18" charset="0"/>
              </a:rPr>
              <a:t> auf </a:t>
            </a:r>
            <a:r>
              <a:rPr lang="en-US" baseline="0" dirty="0" err="1" smtClean="0">
                <a:cs typeface="Times New Roman" pitchFamily="18" charset="0"/>
              </a:rPr>
              <a:t>dem</a:t>
            </a:r>
            <a:r>
              <a:rPr lang="en-US" baseline="0" dirty="0" smtClean="0">
                <a:cs typeface="Times New Roman" pitchFamily="18" charset="0"/>
              </a:rPr>
              <a:t> </a:t>
            </a:r>
            <a:r>
              <a:rPr lang="en-US" baseline="0" dirty="0" err="1" smtClean="0">
                <a:cs typeface="Times New Roman" pitchFamily="18" charset="0"/>
              </a:rPr>
              <a:t>Ergebnis</a:t>
            </a:r>
            <a:r>
              <a:rPr lang="en-US" baseline="0" dirty="0" smtClean="0">
                <a:cs typeface="Times New Roman" pitchFamily="18" charset="0"/>
              </a:rPr>
              <a:t>!</a:t>
            </a: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dirty="0" err="1" smtClean="0"/>
              <a:t>Beobachten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eines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unbewegten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Gesichts</a:t>
            </a:r>
            <a:endParaRPr lang="en-GB" i="1" dirty="0" smtClean="0"/>
          </a:p>
          <a:p>
            <a:r>
              <a:rPr lang="en-GB" u="sng" dirty="0" err="1" smtClean="0">
                <a:solidFill>
                  <a:srgbClr val="FF0000"/>
                </a:solidFill>
              </a:rPr>
              <a:t>Das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rechte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Gesicht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sollte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geändert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werden</a:t>
            </a:r>
            <a:endParaRPr lang="en-GB" u="sng" dirty="0" smtClean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C164A-DAAD-47A0-975B-124CF172ABC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err="1" smtClean="0"/>
              <a:t>Visueller</a:t>
            </a:r>
            <a:r>
              <a:rPr lang="en-US" i="1" dirty="0" smtClean="0"/>
              <a:t> </a:t>
            </a:r>
            <a:r>
              <a:rPr lang="en-US" i="1" dirty="0" err="1" smtClean="0"/>
              <a:t>Vollzug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bedeutet</a:t>
            </a:r>
            <a:r>
              <a:rPr lang="en-US" i="1" baseline="0" dirty="0" smtClean="0"/>
              <a:t>, </a:t>
            </a:r>
            <a:r>
              <a:rPr lang="en-US" i="1" baseline="0" dirty="0" err="1" smtClean="0"/>
              <a:t>während</a:t>
            </a:r>
            <a:r>
              <a:rPr lang="en-US" i="1" baseline="0" dirty="0" smtClean="0"/>
              <a:t> des </a:t>
            </a:r>
            <a:r>
              <a:rPr lang="en-US" i="1" baseline="0" dirty="0" err="1" smtClean="0"/>
              <a:t>Lösens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eine</a:t>
            </a:r>
            <a:r>
              <a:rPr lang="en-US" i="1" baseline="0" dirty="0" smtClean="0"/>
              <a:t> passive </a:t>
            </a:r>
            <a:r>
              <a:rPr lang="en-US" i="1" baseline="0" dirty="0" err="1" smtClean="0"/>
              <a:t>Mimik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zu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bewahren</a:t>
            </a:r>
            <a:r>
              <a:rPr lang="en-US" i="1" baseline="0" dirty="0" smtClean="0"/>
              <a:t>: </a:t>
            </a:r>
            <a:r>
              <a:rPr lang="en-US" i="1" baseline="0" dirty="0" err="1" smtClean="0"/>
              <a:t>Augen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gleich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weit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offen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lassen</a:t>
            </a:r>
            <a:r>
              <a:rPr lang="en-US" i="1" baseline="0" dirty="0" smtClean="0"/>
              <a:t> (</a:t>
            </a:r>
            <a:r>
              <a:rPr lang="en-US" i="1" baseline="0" dirty="0" err="1" smtClean="0"/>
              <a:t>gleiche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Spannung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der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umgebenden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Muskeln</a:t>
            </a:r>
            <a:r>
              <a:rPr lang="en-US" i="1" baseline="0" dirty="0" smtClean="0"/>
              <a:t>), und </a:t>
            </a:r>
            <a:r>
              <a:rPr lang="en-US" i="1" baseline="0" dirty="0" err="1" smtClean="0"/>
              <a:t>nach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Möglichkeit</a:t>
            </a:r>
            <a:r>
              <a:rPr lang="en-US" i="1" baseline="0" dirty="0" smtClean="0"/>
              <a:t>  </a:t>
            </a:r>
            <a:r>
              <a:rPr lang="en-US" i="1" baseline="0" dirty="0" err="1" smtClean="0"/>
              <a:t>kein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Blinzeln</a:t>
            </a:r>
            <a:r>
              <a:rPr lang="en-US" i="1" baseline="0" dirty="0" smtClean="0"/>
              <a:t>.</a:t>
            </a:r>
            <a:endParaRPr lang="en-US" i="1" dirty="0" smtClean="0"/>
          </a:p>
          <a:p>
            <a:r>
              <a:rPr lang="en-US" dirty="0" err="1" smtClean="0"/>
              <a:t>Visualler</a:t>
            </a:r>
            <a:r>
              <a:rPr lang="en-US" dirty="0" smtClean="0"/>
              <a:t> </a:t>
            </a:r>
            <a:r>
              <a:rPr lang="en-US" dirty="0" err="1" smtClean="0"/>
              <a:t>Vollzug</a:t>
            </a:r>
            <a:r>
              <a:rPr lang="en-US" dirty="0" smtClean="0"/>
              <a:t> </a:t>
            </a:r>
            <a:r>
              <a:rPr lang="en-US" dirty="0" err="1" smtClean="0"/>
              <a:t>bedeutet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,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Objekt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Lösen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weiterhin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beobachten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sekundärem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Interesse</a:t>
            </a:r>
            <a:r>
              <a:rPr lang="en-US" dirty="0" smtClean="0"/>
              <a:t>.</a:t>
            </a:r>
            <a:endParaRPr 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7704-9F07-474B-8FF8-12E8332B292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959A-7E08-4609-AD15-C263D14FB5B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FD97-B7C6-4477-9B7F-E2508F866E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6D0B-AE62-4E7C-9EA6-33B516B3B08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EB70-70E1-4010-BD9F-3B4675F4F8E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087F-0998-469B-B88F-5C5253BBC9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B11A-5426-4128-A8F3-A1BCC42E3E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B616-2CE1-4462-B35F-9178E084FD8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93865-8B40-4405-9261-4E1808DB364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6DD3-DEEB-4916-A451-82B5AFE13C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2230-2DC0-4D5C-9AFE-A8F513BB1AB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1EB7E-0617-451C-B437-E0ABED6541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22320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Die Schuss-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Sequenz</a:t>
            </a:r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beim</a:t>
            </a:r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Schießen</a:t>
            </a:r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eines</a:t>
            </a:r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Recurve</a:t>
            </a:r>
            <a:r>
              <a:rPr lang="en-GB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Verdana" pitchFamily="34" charset="0"/>
              </a:rPr>
              <a:t>Bogens</a:t>
            </a:r>
            <a:endParaRPr lang="en-GB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075" name="Picture 16" descr="Sol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>
                <a:solidFill>
                  <a:srgbClr val="0168AC"/>
                </a:solidFill>
                <a:latin typeface="Verdana" pitchFamily="34" charset="0"/>
              </a:rPr>
              <a:t>FITA and Olympic Solidarity Coaching Course</a:t>
            </a:r>
          </a:p>
        </p:txBody>
      </p:sp>
      <p:pic>
        <p:nvPicPr>
          <p:cNvPr id="307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6335" y="2699395"/>
            <a:ext cx="3168352" cy="3816424"/>
            <a:chOff x="565" y="6846"/>
            <a:chExt cx="5288" cy="6329"/>
          </a:xfrm>
          <a:scene3d>
            <a:camera prst="orthographicFront"/>
            <a:lightRig rig="threePt" dir="t">
              <a:rot lat="0" lon="0" rev="1200000"/>
            </a:lightRig>
          </a:scene3d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 rot="859446">
              <a:off x="3712" y="9045"/>
              <a:ext cx="216" cy="273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70" y="10"/>
                </a:cxn>
                <a:cxn ang="0">
                  <a:pos x="115" y="0"/>
                </a:cxn>
                <a:cxn ang="0">
                  <a:pos x="145" y="20"/>
                </a:cxn>
                <a:cxn ang="0">
                  <a:pos x="175" y="35"/>
                </a:cxn>
                <a:cxn ang="0">
                  <a:pos x="205" y="50"/>
                </a:cxn>
                <a:cxn ang="0">
                  <a:pos x="211" y="76"/>
                </a:cxn>
                <a:cxn ang="0">
                  <a:pos x="185" y="100"/>
                </a:cxn>
                <a:cxn ang="0">
                  <a:pos x="155" y="100"/>
                </a:cxn>
                <a:cxn ang="0">
                  <a:pos x="130" y="85"/>
                </a:cxn>
                <a:cxn ang="0">
                  <a:pos x="160" y="135"/>
                </a:cxn>
                <a:cxn ang="0">
                  <a:pos x="160" y="165"/>
                </a:cxn>
                <a:cxn ang="0">
                  <a:pos x="58" y="166"/>
                </a:cxn>
                <a:cxn ang="0">
                  <a:pos x="114" y="181"/>
                </a:cxn>
                <a:cxn ang="0">
                  <a:pos x="103" y="223"/>
                </a:cxn>
                <a:cxn ang="0">
                  <a:pos x="84" y="223"/>
                </a:cxn>
                <a:cxn ang="0">
                  <a:pos x="58" y="219"/>
                </a:cxn>
                <a:cxn ang="0">
                  <a:pos x="73" y="234"/>
                </a:cxn>
                <a:cxn ang="0">
                  <a:pos x="40" y="280"/>
                </a:cxn>
                <a:cxn ang="0">
                  <a:pos x="0" y="280"/>
                </a:cxn>
                <a:cxn ang="0">
                  <a:pos x="35" y="204"/>
                </a:cxn>
                <a:cxn ang="0">
                  <a:pos x="31" y="159"/>
                </a:cxn>
                <a:cxn ang="0">
                  <a:pos x="20" y="121"/>
                </a:cxn>
              </a:cxnLst>
              <a:rect l="0" t="0" r="r" b="b"/>
              <a:pathLst>
                <a:path w="211" h="280">
                  <a:moveTo>
                    <a:pt x="15" y="20"/>
                  </a:moveTo>
                  <a:lnTo>
                    <a:pt x="70" y="10"/>
                  </a:lnTo>
                  <a:lnTo>
                    <a:pt x="115" y="0"/>
                  </a:lnTo>
                  <a:lnTo>
                    <a:pt x="145" y="20"/>
                  </a:lnTo>
                  <a:lnTo>
                    <a:pt x="175" y="35"/>
                  </a:lnTo>
                  <a:lnTo>
                    <a:pt x="205" y="50"/>
                  </a:lnTo>
                  <a:lnTo>
                    <a:pt x="211" y="76"/>
                  </a:lnTo>
                  <a:lnTo>
                    <a:pt x="185" y="100"/>
                  </a:lnTo>
                  <a:lnTo>
                    <a:pt x="155" y="100"/>
                  </a:lnTo>
                  <a:lnTo>
                    <a:pt x="130" y="85"/>
                  </a:lnTo>
                  <a:lnTo>
                    <a:pt x="160" y="135"/>
                  </a:lnTo>
                  <a:lnTo>
                    <a:pt x="160" y="165"/>
                  </a:lnTo>
                  <a:lnTo>
                    <a:pt x="58" y="166"/>
                  </a:lnTo>
                  <a:lnTo>
                    <a:pt x="114" y="181"/>
                  </a:lnTo>
                  <a:lnTo>
                    <a:pt x="103" y="223"/>
                  </a:lnTo>
                  <a:lnTo>
                    <a:pt x="84" y="223"/>
                  </a:lnTo>
                  <a:lnTo>
                    <a:pt x="58" y="219"/>
                  </a:lnTo>
                  <a:cubicBezTo>
                    <a:pt x="46" y="228"/>
                    <a:pt x="76" y="224"/>
                    <a:pt x="73" y="234"/>
                  </a:cubicBezTo>
                  <a:cubicBezTo>
                    <a:pt x="70" y="244"/>
                    <a:pt x="52" y="272"/>
                    <a:pt x="40" y="280"/>
                  </a:cubicBezTo>
                  <a:lnTo>
                    <a:pt x="0" y="280"/>
                  </a:lnTo>
                  <a:lnTo>
                    <a:pt x="35" y="204"/>
                  </a:lnTo>
                  <a:lnTo>
                    <a:pt x="31" y="159"/>
                  </a:lnTo>
                  <a:lnTo>
                    <a:pt x="20" y="121"/>
                  </a:lnTo>
                </a:path>
              </a:pathLst>
            </a:custGeom>
            <a:solidFill>
              <a:srgbClr val="FAE09E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210200">
              <a:off x="1971" y="8920"/>
              <a:ext cx="1921" cy="198"/>
              <a:chOff x="2223" y="3511"/>
              <a:chExt cx="1722" cy="269"/>
            </a:xfrm>
          </p:grpSpPr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2310" y="3681"/>
                <a:ext cx="225" cy="99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21"/>
                  </a:cxn>
                  <a:cxn ang="0">
                    <a:pos x="36" y="0"/>
                  </a:cxn>
                  <a:cxn ang="0">
                    <a:pos x="126" y="9"/>
                  </a:cxn>
                  <a:cxn ang="0">
                    <a:pos x="225" y="24"/>
                  </a:cxn>
                  <a:cxn ang="0">
                    <a:pos x="150" y="66"/>
                  </a:cxn>
                  <a:cxn ang="0">
                    <a:pos x="60" y="99"/>
                  </a:cxn>
                  <a:cxn ang="0">
                    <a:pos x="21" y="87"/>
                  </a:cxn>
                  <a:cxn ang="0">
                    <a:pos x="0" y="54"/>
                  </a:cxn>
                </a:cxnLst>
                <a:rect l="0" t="0" r="r" b="b"/>
                <a:pathLst>
                  <a:path w="225" h="99">
                    <a:moveTo>
                      <a:pt x="0" y="54"/>
                    </a:moveTo>
                    <a:lnTo>
                      <a:pt x="6" y="21"/>
                    </a:lnTo>
                    <a:lnTo>
                      <a:pt x="36" y="0"/>
                    </a:lnTo>
                    <a:lnTo>
                      <a:pt x="126" y="9"/>
                    </a:lnTo>
                    <a:lnTo>
                      <a:pt x="225" y="24"/>
                    </a:lnTo>
                    <a:lnTo>
                      <a:pt x="150" y="66"/>
                    </a:lnTo>
                    <a:lnTo>
                      <a:pt x="60" y="99"/>
                    </a:lnTo>
                    <a:lnTo>
                      <a:pt x="21" y="8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2223" y="3511"/>
                <a:ext cx="1722" cy="251"/>
              </a:xfrm>
              <a:custGeom>
                <a:avLst/>
                <a:gdLst/>
                <a:ahLst/>
                <a:cxnLst>
                  <a:cxn ang="0">
                    <a:pos x="3" y="251"/>
                  </a:cxn>
                  <a:cxn ang="0">
                    <a:pos x="0" y="227"/>
                  </a:cxn>
                  <a:cxn ang="0">
                    <a:pos x="1687" y="0"/>
                  </a:cxn>
                  <a:cxn ang="0">
                    <a:pos x="1722" y="10"/>
                  </a:cxn>
                  <a:cxn ang="0">
                    <a:pos x="1689" y="23"/>
                  </a:cxn>
                  <a:cxn ang="0">
                    <a:pos x="3" y="251"/>
                  </a:cxn>
                </a:cxnLst>
                <a:rect l="0" t="0" r="r" b="b"/>
                <a:pathLst>
                  <a:path w="1722" h="251">
                    <a:moveTo>
                      <a:pt x="3" y="251"/>
                    </a:moveTo>
                    <a:lnTo>
                      <a:pt x="0" y="227"/>
                    </a:lnTo>
                    <a:lnTo>
                      <a:pt x="1687" y="0"/>
                    </a:lnTo>
                    <a:lnTo>
                      <a:pt x="1722" y="10"/>
                    </a:lnTo>
                    <a:lnTo>
                      <a:pt x="1689" y="23"/>
                    </a:lnTo>
                    <a:lnTo>
                      <a:pt x="3" y="251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rot="21182932" flipH="1">
              <a:off x="3495" y="9332"/>
              <a:ext cx="591" cy="46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3505" y="9327"/>
              <a:ext cx="562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3504" y="9314"/>
              <a:ext cx="561" cy="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611" y="8254"/>
              <a:ext cx="299" cy="1682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22" y="246"/>
                </a:cxn>
                <a:cxn ang="0">
                  <a:pos x="91" y="365"/>
                </a:cxn>
                <a:cxn ang="0">
                  <a:pos x="125" y="531"/>
                </a:cxn>
                <a:cxn ang="0">
                  <a:pos x="137" y="656"/>
                </a:cxn>
                <a:cxn ang="0">
                  <a:pos x="117" y="718"/>
                </a:cxn>
                <a:cxn ang="0">
                  <a:pos x="95" y="788"/>
                </a:cxn>
                <a:cxn ang="0">
                  <a:pos x="119" y="809"/>
                </a:cxn>
                <a:cxn ang="0">
                  <a:pos x="152" y="850"/>
                </a:cxn>
                <a:cxn ang="0">
                  <a:pos x="98" y="918"/>
                </a:cxn>
                <a:cxn ang="0">
                  <a:pos x="58" y="1009"/>
                </a:cxn>
                <a:cxn ang="0">
                  <a:pos x="86" y="1033"/>
                </a:cxn>
                <a:cxn ang="0">
                  <a:pos x="94" y="1190"/>
                </a:cxn>
                <a:cxn ang="0">
                  <a:pos x="64" y="1352"/>
                </a:cxn>
                <a:cxn ang="0">
                  <a:pos x="22" y="1390"/>
                </a:cxn>
                <a:cxn ang="0">
                  <a:pos x="8" y="1635"/>
                </a:cxn>
                <a:cxn ang="0">
                  <a:pos x="30" y="1682"/>
                </a:cxn>
                <a:cxn ang="0">
                  <a:pos x="76" y="1584"/>
                </a:cxn>
                <a:cxn ang="0">
                  <a:pos x="121" y="1475"/>
                </a:cxn>
                <a:cxn ang="0">
                  <a:pos x="155" y="1468"/>
                </a:cxn>
                <a:cxn ang="0">
                  <a:pos x="174" y="1481"/>
                </a:cxn>
                <a:cxn ang="0">
                  <a:pos x="100" y="1666"/>
                </a:cxn>
                <a:cxn ang="0">
                  <a:pos x="182" y="1454"/>
                </a:cxn>
                <a:cxn ang="0">
                  <a:pos x="201" y="1292"/>
                </a:cxn>
                <a:cxn ang="0">
                  <a:pos x="250" y="1115"/>
                </a:cxn>
                <a:cxn ang="0">
                  <a:pos x="223" y="1044"/>
                </a:cxn>
                <a:cxn ang="0">
                  <a:pos x="242" y="942"/>
                </a:cxn>
                <a:cxn ang="0">
                  <a:pos x="272" y="857"/>
                </a:cxn>
                <a:cxn ang="0">
                  <a:pos x="299" y="796"/>
                </a:cxn>
                <a:cxn ang="0">
                  <a:pos x="261" y="535"/>
                </a:cxn>
                <a:cxn ang="0">
                  <a:pos x="204" y="294"/>
                </a:cxn>
                <a:cxn ang="0">
                  <a:pos x="160" y="145"/>
                </a:cxn>
                <a:cxn ang="0">
                  <a:pos x="91" y="10"/>
                </a:cxn>
                <a:cxn ang="0">
                  <a:pos x="159" y="168"/>
                </a:cxn>
                <a:cxn ang="0">
                  <a:pos x="162" y="206"/>
                </a:cxn>
                <a:cxn ang="0">
                  <a:pos x="124" y="211"/>
                </a:cxn>
                <a:cxn ang="0">
                  <a:pos x="82" y="94"/>
                </a:cxn>
                <a:cxn ang="0">
                  <a:pos x="38" y="3"/>
                </a:cxn>
              </a:cxnLst>
              <a:rect l="0" t="0" r="r" b="b"/>
              <a:pathLst>
                <a:path w="299" h="1682">
                  <a:moveTo>
                    <a:pt x="4" y="0"/>
                  </a:moveTo>
                  <a:lnTo>
                    <a:pt x="11" y="28"/>
                  </a:lnTo>
                  <a:lnTo>
                    <a:pt x="19" y="212"/>
                  </a:lnTo>
                  <a:lnTo>
                    <a:pt x="22" y="246"/>
                  </a:lnTo>
                  <a:lnTo>
                    <a:pt x="68" y="294"/>
                  </a:lnTo>
                  <a:lnTo>
                    <a:pt x="91" y="365"/>
                  </a:lnTo>
                  <a:lnTo>
                    <a:pt x="117" y="464"/>
                  </a:lnTo>
                  <a:lnTo>
                    <a:pt x="125" y="531"/>
                  </a:lnTo>
                  <a:lnTo>
                    <a:pt x="136" y="602"/>
                  </a:lnTo>
                  <a:lnTo>
                    <a:pt x="137" y="656"/>
                  </a:lnTo>
                  <a:lnTo>
                    <a:pt x="125" y="695"/>
                  </a:lnTo>
                  <a:lnTo>
                    <a:pt x="117" y="718"/>
                  </a:lnTo>
                  <a:lnTo>
                    <a:pt x="112" y="753"/>
                  </a:lnTo>
                  <a:lnTo>
                    <a:pt x="95" y="788"/>
                  </a:lnTo>
                  <a:lnTo>
                    <a:pt x="95" y="801"/>
                  </a:lnTo>
                  <a:lnTo>
                    <a:pt x="119" y="809"/>
                  </a:lnTo>
                  <a:lnTo>
                    <a:pt x="144" y="826"/>
                  </a:lnTo>
                  <a:lnTo>
                    <a:pt x="152" y="850"/>
                  </a:lnTo>
                  <a:lnTo>
                    <a:pt x="133" y="877"/>
                  </a:lnTo>
                  <a:lnTo>
                    <a:pt x="98" y="918"/>
                  </a:lnTo>
                  <a:lnTo>
                    <a:pt x="68" y="962"/>
                  </a:lnTo>
                  <a:lnTo>
                    <a:pt x="58" y="1009"/>
                  </a:lnTo>
                  <a:lnTo>
                    <a:pt x="60" y="1023"/>
                  </a:lnTo>
                  <a:lnTo>
                    <a:pt x="86" y="1033"/>
                  </a:lnTo>
                  <a:lnTo>
                    <a:pt x="98" y="1095"/>
                  </a:lnTo>
                  <a:lnTo>
                    <a:pt x="94" y="1190"/>
                  </a:lnTo>
                  <a:lnTo>
                    <a:pt x="79" y="1278"/>
                  </a:lnTo>
                  <a:lnTo>
                    <a:pt x="64" y="1352"/>
                  </a:lnTo>
                  <a:lnTo>
                    <a:pt x="50" y="1374"/>
                  </a:lnTo>
                  <a:lnTo>
                    <a:pt x="22" y="1390"/>
                  </a:lnTo>
                  <a:lnTo>
                    <a:pt x="11" y="1549"/>
                  </a:lnTo>
                  <a:lnTo>
                    <a:pt x="8" y="1635"/>
                  </a:lnTo>
                  <a:lnTo>
                    <a:pt x="0" y="1672"/>
                  </a:lnTo>
                  <a:lnTo>
                    <a:pt x="30" y="1682"/>
                  </a:lnTo>
                  <a:lnTo>
                    <a:pt x="53" y="1665"/>
                  </a:lnTo>
                  <a:lnTo>
                    <a:pt x="76" y="1584"/>
                  </a:lnTo>
                  <a:lnTo>
                    <a:pt x="102" y="1526"/>
                  </a:lnTo>
                  <a:lnTo>
                    <a:pt x="121" y="1475"/>
                  </a:lnTo>
                  <a:lnTo>
                    <a:pt x="137" y="1462"/>
                  </a:lnTo>
                  <a:lnTo>
                    <a:pt x="155" y="1468"/>
                  </a:lnTo>
                  <a:lnTo>
                    <a:pt x="164" y="1469"/>
                  </a:lnTo>
                  <a:lnTo>
                    <a:pt x="174" y="1481"/>
                  </a:lnTo>
                  <a:lnTo>
                    <a:pt x="142" y="1552"/>
                  </a:lnTo>
                  <a:lnTo>
                    <a:pt x="100" y="1666"/>
                  </a:lnTo>
                  <a:lnTo>
                    <a:pt x="159" y="1541"/>
                  </a:lnTo>
                  <a:lnTo>
                    <a:pt x="182" y="1454"/>
                  </a:lnTo>
                  <a:lnTo>
                    <a:pt x="182" y="1386"/>
                  </a:lnTo>
                  <a:lnTo>
                    <a:pt x="201" y="1292"/>
                  </a:lnTo>
                  <a:lnTo>
                    <a:pt x="231" y="1187"/>
                  </a:lnTo>
                  <a:lnTo>
                    <a:pt x="250" y="1115"/>
                  </a:lnTo>
                  <a:lnTo>
                    <a:pt x="250" y="1061"/>
                  </a:lnTo>
                  <a:lnTo>
                    <a:pt x="223" y="1044"/>
                  </a:lnTo>
                  <a:lnTo>
                    <a:pt x="215" y="1013"/>
                  </a:lnTo>
                  <a:lnTo>
                    <a:pt x="242" y="942"/>
                  </a:lnTo>
                  <a:lnTo>
                    <a:pt x="261" y="898"/>
                  </a:lnTo>
                  <a:lnTo>
                    <a:pt x="272" y="857"/>
                  </a:lnTo>
                  <a:lnTo>
                    <a:pt x="269" y="830"/>
                  </a:lnTo>
                  <a:lnTo>
                    <a:pt x="299" y="796"/>
                  </a:lnTo>
                  <a:lnTo>
                    <a:pt x="295" y="691"/>
                  </a:lnTo>
                  <a:lnTo>
                    <a:pt x="261" y="535"/>
                  </a:lnTo>
                  <a:lnTo>
                    <a:pt x="231" y="372"/>
                  </a:lnTo>
                  <a:lnTo>
                    <a:pt x="204" y="294"/>
                  </a:lnTo>
                  <a:lnTo>
                    <a:pt x="194" y="268"/>
                  </a:lnTo>
                  <a:lnTo>
                    <a:pt x="160" y="145"/>
                  </a:lnTo>
                  <a:lnTo>
                    <a:pt x="112" y="52"/>
                  </a:lnTo>
                  <a:lnTo>
                    <a:pt x="91" y="10"/>
                  </a:lnTo>
                  <a:lnTo>
                    <a:pt x="127" y="103"/>
                  </a:lnTo>
                  <a:lnTo>
                    <a:pt x="159" y="168"/>
                  </a:lnTo>
                  <a:lnTo>
                    <a:pt x="163" y="195"/>
                  </a:lnTo>
                  <a:lnTo>
                    <a:pt x="162" y="206"/>
                  </a:lnTo>
                  <a:lnTo>
                    <a:pt x="144" y="219"/>
                  </a:lnTo>
                  <a:lnTo>
                    <a:pt x="124" y="211"/>
                  </a:lnTo>
                  <a:lnTo>
                    <a:pt x="112" y="193"/>
                  </a:lnTo>
                  <a:lnTo>
                    <a:pt x="82" y="94"/>
                  </a:lnTo>
                  <a:lnTo>
                    <a:pt x="49" y="26"/>
                  </a:lnTo>
                  <a:lnTo>
                    <a:pt x="38" y="3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FFFF">
                    <a:gamma/>
                    <a:shade val="46275"/>
                    <a:invGamma/>
                    <a:alpha val="62000"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  <a:alpha val="62000"/>
                  </a:srgbClr>
                </a:gs>
              </a:gsLst>
              <a:lin ang="5400000" scaled="1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 flipH="1">
              <a:off x="3835" y="9313"/>
              <a:ext cx="17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54"/>
                </a:cxn>
                <a:cxn ang="0">
                  <a:pos x="42" y="118"/>
                </a:cxn>
                <a:cxn ang="0">
                  <a:pos x="0" y="161"/>
                </a:cxn>
              </a:cxnLst>
              <a:rect l="0" t="0" r="r" b="b"/>
              <a:pathLst>
                <a:path w="53" h="161">
                  <a:moveTo>
                    <a:pt x="0" y="0"/>
                  </a:moveTo>
                  <a:lnTo>
                    <a:pt x="53" y="54"/>
                  </a:lnTo>
                  <a:lnTo>
                    <a:pt x="42" y="118"/>
                  </a:lnTo>
                  <a:lnTo>
                    <a:pt x="0" y="161"/>
                  </a:ln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flipH="1">
              <a:off x="3711" y="8520"/>
              <a:ext cx="56" cy="4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6" y="33"/>
                </a:cxn>
                <a:cxn ang="0">
                  <a:pos x="6" y="97"/>
                </a:cxn>
                <a:cxn ang="0">
                  <a:pos x="41" y="127"/>
                </a:cxn>
                <a:cxn ang="0">
                  <a:pos x="84" y="136"/>
                </a:cxn>
                <a:cxn ang="0">
                  <a:pos x="125" y="132"/>
                </a:cxn>
                <a:cxn ang="0">
                  <a:pos x="156" y="97"/>
                </a:cxn>
                <a:cxn ang="0">
                  <a:pos x="155" y="46"/>
                </a:cxn>
                <a:cxn ang="0">
                  <a:pos x="146" y="22"/>
                </a:cxn>
                <a:cxn ang="0">
                  <a:pos x="102" y="0"/>
                </a:cxn>
              </a:cxnLst>
              <a:rect l="0" t="0" r="r" b="b"/>
              <a:pathLst>
                <a:path w="161" h="138">
                  <a:moveTo>
                    <a:pt x="102" y="0"/>
                  </a:moveTo>
                  <a:cubicBezTo>
                    <a:pt x="82" y="1"/>
                    <a:pt x="32" y="17"/>
                    <a:pt x="16" y="33"/>
                  </a:cubicBezTo>
                  <a:cubicBezTo>
                    <a:pt x="0" y="49"/>
                    <a:pt x="2" y="81"/>
                    <a:pt x="6" y="97"/>
                  </a:cubicBezTo>
                  <a:cubicBezTo>
                    <a:pt x="10" y="113"/>
                    <a:pt x="28" y="121"/>
                    <a:pt x="41" y="127"/>
                  </a:cubicBezTo>
                  <a:cubicBezTo>
                    <a:pt x="54" y="133"/>
                    <a:pt x="70" y="135"/>
                    <a:pt x="84" y="136"/>
                  </a:cubicBezTo>
                  <a:cubicBezTo>
                    <a:pt x="98" y="137"/>
                    <a:pt x="113" y="138"/>
                    <a:pt x="125" y="132"/>
                  </a:cubicBezTo>
                  <a:cubicBezTo>
                    <a:pt x="137" y="126"/>
                    <a:pt x="151" y="111"/>
                    <a:pt x="156" y="97"/>
                  </a:cubicBezTo>
                  <a:cubicBezTo>
                    <a:pt x="161" y="83"/>
                    <a:pt x="157" y="58"/>
                    <a:pt x="155" y="46"/>
                  </a:cubicBezTo>
                  <a:cubicBezTo>
                    <a:pt x="153" y="34"/>
                    <a:pt x="155" y="30"/>
                    <a:pt x="146" y="22"/>
                  </a:cubicBezTo>
                  <a:cubicBezTo>
                    <a:pt x="137" y="14"/>
                    <a:pt x="111" y="5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 flipH="1">
              <a:off x="3721" y="8571"/>
              <a:ext cx="72" cy="49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29" y="16"/>
                </a:cxn>
                <a:cxn ang="0">
                  <a:pos x="7" y="102"/>
                </a:cxn>
                <a:cxn ang="0">
                  <a:pos x="72" y="145"/>
                </a:cxn>
                <a:cxn ang="0">
                  <a:pos x="134" y="153"/>
                </a:cxn>
                <a:cxn ang="0">
                  <a:pos x="172" y="131"/>
                </a:cxn>
                <a:cxn ang="0">
                  <a:pos x="198" y="93"/>
                </a:cxn>
                <a:cxn ang="0">
                  <a:pos x="187" y="44"/>
                </a:cxn>
                <a:cxn ang="0">
                  <a:pos x="115" y="5"/>
                </a:cxn>
              </a:cxnLst>
              <a:rect l="0" t="0" r="r" b="b"/>
              <a:pathLst>
                <a:path w="201" h="155">
                  <a:moveTo>
                    <a:pt x="115" y="5"/>
                  </a:moveTo>
                  <a:cubicBezTo>
                    <a:pt x="96" y="1"/>
                    <a:pt x="47" y="0"/>
                    <a:pt x="29" y="16"/>
                  </a:cubicBezTo>
                  <a:cubicBezTo>
                    <a:pt x="11" y="32"/>
                    <a:pt x="0" y="81"/>
                    <a:pt x="7" y="102"/>
                  </a:cubicBezTo>
                  <a:cubicBezTo>
                    <a:pt x="14" y="123"/>
                    <a:pt x="51" y="137"/>
                    <a:pt x="72" y="145"/>
                  </a:cubicBezTo>
                  <a:cubicBezTo>
                    <a:pt x="93" y="153"/>
                    <a:pt x="117" y="155"/>
                    <a:pt x="134" y="153"/>
                  </a:cubicBezTo>
                  <a:cubicBezTo>
                    <a:pt x="151" y="151"/>
                    <a:pt x="161" y="141"/>
                    <a:pt x="172" y="131"/>
                  </a:cubicBezTo>
                  <a:cubicBezTo>
                    <a:pt x="183" y="121"/>
                    <a:pt x="196" y="107"/>
                    <a:pt x="198" y="93"/>
                  </a:cubicBezTo>
                  <a:cubicBezTo>
                    <a:pt x="200" y="79"/>
                    <a:pt x="201" y="59"/>
                    <a:pt x="187" y="44"/>
                  </a:cubicBezTo>
                  <a:cubicBezTo>
                    <a:pt x="173" y="29"/>
                    <a:pt x="130" y="13"/>
                    <a:pt x="115" y="5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flipH="1">
              <a:off x="3733" y="8629"/>
              <a:ext cx="75" cy="52"/>
            </a:xfrm>
            <a:custGeom>
              <a:avLst/>
              <a:gdLst/>
              <a:ahLst/>
              <a:cxnLst>
                <a:cxn ang="0">
                  <a:pos x="122" y="3"/>
                </a:cxn>
                <a:cxn ang="0">
                  <a:pos x="46" y="13"/>
                </a:cxn>
                <a:cxn ang="0">
                  <a:pos x="4" y="46"/>
                </a:cxn>
                <a:cxn ang="0">
                  <a:pos x="20" y="107"/>
                </a:cxn>
                <a:cxn ang="0">
                  <a:pos x="54" y="141"/>
                </a:cxn>
                <a:cxn ang="0">
                  <a:pos x="133" y="153"/>
                </a:cxn>
                <a:cxn ang="0">
                  <a:pos x="204" y="92"/>
                </a:cxn>
                <a:cxn ang="0">
                  <a:pos x="181" y="32"/>
                </a:cxn>
                <a:cxn ang="0">
                  <a:pos x="122" y="3"/>
                </a:cxn>
              </a:cxnLst>
              <a:rect l="0" t="0" r="r" b="b"/>
              <a:pathLst>
                <a:path w="212" h="161">
                  <a:moveTo>
                    <a:pt x="122" y="3"/>
                  </a:moveTo>
                  <a:cubicBezTo>
                    <a:pt x="100" y="0"/>
                    <a:pt x="66" y="6"/>
                    <a:pt x="46" y="13"/>
                  </a:cubicBezTo>
                  <a:cubicBezTo>
                    <a:pt x="26" y="20"/>
                    <a:pt x="8" y="30"/>
                    <a:pt x="4" y="46"/>
                  </a:cubicBezTo>
                  <a:cubicBezTo>
                    <a:pt x="0" y="62"/>
                    <a:pt x="12" y="91"/>
                    <a:pt x="20" y="107"/>
                  </a:cubicBezTo>
                  <a:cubicBezTo>
                    <a:pt x="28" y="123"/>
                    <a:pt x="35" y="133"/>
                    <a:pt x="54" y="141"/>
                  </a:cubicBezTo>
                  <a:cubicBezTo>
                    <a:pt x="73" y="149"/>
                    <a:pt x="108" y="161"/>
                    <a:pt x="133" y="153"/>
                  </a:cubicBezTo>
                  <a:cubicBezTo>
                    <a:pt x="158" y="145"/>
                    <a:pt x="196" y="112"/>
                    <a:pt x="204" y="92"/>
                  </a:cubicBezTo>
                  <a:cubicBezTo>
                    <a:pt x="212" y="72"/>
                    <a:pt x="195" y="47"/>
                    <a:pt x="181" y="32"/>
                  </a:cubicBezTo>
                  <a:cubicBezTo>
                    <a:pt x="167" y="17"/>
                    <a:pt x="143" y="5"/>
                    <a:pt x="122" y="3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 flipH="1">
              <a:off x="3747" y="8706"/>
              <a:ext cx="83" cy="5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37" y="43"/>
                </a:cxn>
                <a:cxn ang="0">
                  <a:pos x="5" y="118"/>
                </a:cxn>
                <a:cxn ang="0">
                  <a:pos x="69" y="161"/>
                </a:cxn>
                <a:cxn ang="0">
                  <a:pos x="155" y="172"/>
                </a:cxn>
                <a:cxn ang="0">
                  <a:pos x="221" y="136"/>
                </a:cxn>
                <a:cxn ang="0">
                  <a:pos x="221" y="84"/>
                </a:cxn>
                <a:cxn ang="0">
                  <a:pos x="206" y="42"/>
                </a:cxn>
                <a:cxn ang="0">
                  <a:pos x="123" y="0"/>
                </a:cxn>
              </a:cxnLst>
              <a:rect l="0" t="0" r="r" b="b"/>
              <a:pathLst>
                <a:path w="232" h="176">
                  <a:moveTo>
                    <a:pt x="123" y="0"/>
                  </a:moveTo>
                  <a:cubicBezTo>
                    <a:pt x="99" y="0"/>
                    <a:pt x="57" y="23"/>
                    <a:pt x="37" y="43"/>
                  </a:cubicBezTo>
                  <a:cubicBezTo>
                    <a:pt x="17" y="63"/>
                    <a:pt x="0" y="98"/>
                    <a:pt x="5" y="118"/>
                  </a:cubicBezTo>
                  <a:cubicBezTo>
                    <a:pt x="10" y="138"/>
                    <a:pt x="44" y="152"/>
                    <a:pt x="69" y="161"/>
                  </a:cubicBezTo>
                  <a:cubicBezTo>
                    <a:pt x="94" y="170"/>
                    <a:pt x="130" y="176"/>
                    <a:pt x="155" y="172"/>
                  </a:cubicBezTo>
                  <a:cubicBezTo>
                    <a:pt x="180" y="168"/>
                    <a:pt x="210" y="151"/>
                    <a:pt x="221" y="136"/>
                  </a:cubicBezTo>
                  <a:cubicBezTo>
                    <a:pt x="232" y="121"/>
                    <a:pt x="223" y="100"/>
                    <a:pt x="221" y="84"/>
                  </a:cubicBezTo>
                  <a:cubicBezTo>
                    <a:pt x="219" y="68"/>
                    <a:pt x="222" y="56"/>
                    <a:pt x="206" y="42"/>
                  </a:cubicBezTo>
                  <a:cubicBezTo>
                    <a:pt x="190" y="28"/>
                    <a:pt x="140" y="9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 flipH="1">
              <a:off x="3767" y="8788"/>
              <a:ext cx="73" cy="6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54"/>
                </a:cxn>
                <a:cxn ang="0">
                  <a:pos x="42" y="146"/>
                </a:cxn>
                <a:cxn ang="0">
                  <a:pos x="90" y="187"/>
                </a:cxn>
                <a:cxn ang="0">
                  <a:pos x="154" y="198"/>
                </a:cxn>
                <a:cxn ang="0">
                  <a:pos x="203" y="165"/>
                </a:cxn>
                <a:cxn ang="0">
                  <a:pos x="195" y="75"/>
                </a:cxn>
                <a:cxn ang="0">
                  <a:pos x="128" y="41"/>
                </a:cxn>
                <a:cxn ang="0">
                  <a:pos x="43" y="0"/>
                </a:cxn>
              </a:cxnLst>
              <a:rect l="0" t="0" r="r" b="b"/>
              <a:pathLst>
                <a:path w="210" h="202">
                  <a:moveTo>
                    <a:pt x="43" y="0"/>
                  </a:moveTo>
                  <a:cubicBezTo>
                    <a:pt x="23" y="2"/>
                    <a:pt x="0" y="30"/>
                    <a:pt x="0" y="54"/>
                  </a:cubicBezTo>
                  <a:cubicBezTo>
                    <a:pt x="0" y="78"/>
                    <a:pt x="27" y="124"/>
                    <a:pt x="42" y="146"/>
                  </a:cubicBezTo>
                  <a:cubicBezTo>
                    <a:pt x="57" y="168"/>
                    <a:pt x="71" y="178"/>
                    <a:pt x="90" y="187"/>
                  </a:cubicBezTo>
                  <a:cubicBezTo>
                    <a:pt x="109" y="196"/>
                    <a:pt x="135" y="202"/>
                    <a:pt x="154" y="198"/>
                  </a:cubicBezTo>
                  <a:cubicBezTo>
                    <a:pt x="173" y="194"/>
                    <a:pt x="196" y="185"/>
                    <a:pt x="203" y="165"/>
                  </a:cubicBezTo>
                  <a:cubicBezTo>
                    <a:pt x="210" y="145"/>
                    <a:pt x="207" y="96"/>
                    <a:pt x="195" y="75"/>
                  </a:cubicBezTo>
                  <a:cubicBezTo>
                    <a:pt x="183" y="54"/>
                    <a:pt x="153" y="53"/>
                    <a:pt x="128" y="41"/>
                  </a:cubicBezTo>
                  <a:cubicBezTo>
                    <a:pt x="103" y="29"/>
                    <a:pt x="61" y="9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 flipH="1">
              <a:off x="3772" y="8857"/>
              <a:ext cx="85" cy="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" y="65"/>
                </a:cxn>
                <a:cxn ang="0">
                  <a:pos x="71" y="137"/>
                </a:cxn>
                <a:cxn ang="0">
                  <a:pos x="140" y="194"/>
                </a:cxn>
                <a:cxn ang="0">
                  <a:pos x="206" y="175"/>
                </a:cxn>
                <a:cxn ang="0">
                  <a:pos x="232" y="130"/>
                </a:cxn>
                <a:cxn ang="0">
                  <a:pos x="209" y="32"/>
                </a:cxn>
                <a:cxn ang="0">
                  <a:pos x="65" y="0"/>
                </a:cxn>
              </a:cxnLst>
              <a:rect l="0" t="0" r="r" b="b"/>
              <a:pathLst>
                <a:path w="237" h="200">
                  <a:moveTo>
                    <a:pt x="65" y="0"/>
                  </a:moveTo>
                  <a:cubicBezTo>
                    <a:pt x="33" y="6"/>
                    <a:pt x="0" y="42"/>
                    <a:pt x="1" y="65"/>
                  </a:cubicBezTo>
                  <a:cubicBezTo>
                    <a:pt x="2" y="88"/>
                    <a:pt x="48" y="115"/>
                    <a:pt x="71" y="137"/>
                  </a:cubicBezTo>
                  <a:cubicBezTo>
                    <a:pt x="94" y="159"/>
                    <a:pt x="118" y="188"/>
                    <a:pt x="140" y="194"/>
                  </a:cubicBezTo>
                  <a:cubicBezTo>
                    <a:pt x="162" y="200"/>
                    <a:pt x="191" y="186"/>
                    <a:pt x="206" y="175"/>
                  </a:cubicBezTo>
                  <a:cubicBezTo>
                    <a:pt x="221" y="164"/>
                    <a:pt x="232" y="154"/>
                    <a:pt x="232" y="130"/>
                  </a:cubicBezTo>
                  <a:cubicBezTo>
                    <a:pt x="232" y="106"/>
                    <a:pt x="237" y="54"/>
                    <a:pt x="209" y="32"/>
                  </a:cubicBezTo>
                  <a:cubicBezTo>
                    <a:pt x="181" y="10"/>
                    <a:pt x="95" y="7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 flipH="1">
              <a:off x="3808" y="8965"/>
              <a:ext cx="17" cy="1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flipH="1">
              <a:off x="3757" y="9358"/>
              <a:ext cx="48" cy="37"/>
            </a:xfrm>
            <a:custGeom>
              <a:avLst/>
              <a:gdLst/>
              <a:ahLst/>
              <a:cxnLst>
                <a:cxn ang="0">
                  <a:pos x="111" y="6"/>
                </a:cxn>
                <a:cxn ang="0">
                  <a:pos x="55" y="6"/>
                </a:cxn>
                <a:cxn ang="0">
                  <a:pos x="6" y="41"/>
                </a:cxn>
                <a:cxn ang="0">
                  <a:pos x="16" y="100"/>
                </a:cxn>
                <a:cxn ang="0">
                  <a:pos x="76" y="100"/>
                </a:cxn>
                <a:cxn ang="0">
                  <a:pos x="128" y="74"/>
                </a:cxn>
                <a:cxn ang="0">
                  <a:pos x="121" y="10"/>
                </a:cxn>
              </a:cxnLst>
              <a:rect l="0" t="0" r="r" b="b"/>
              <a:pathLst>
                <a:path w="135" h="110">
                  <a:moveTo>
                    <a:pt x="111" y="6"/>
                  </a:moveTo>
                  <a:cubicBezTo>
                    <a:pt x="102" y="6"/>
                    <a:pt x="72" y="0"/>
                    <a:pt x="55" y="6"/>
                  </a:cubicBezTo>
                  <a:cubicBezTo>
                    <a:pt x="38" y="12"/>
                    <a:pt x="12" y="25"/>
                    <a:pt x="6" y="41"/>
                  </a:cubicBezTo>
                  <a:cubicBezTo>
                    <a:pt x="0" y="57"/>
                    <a:pt x="4" y="90"/>
                    <a:pt x="16" y="100"/>
                  </a:cubicBezTo>
                  <a:cubicBezTo>
                    <a:pt x="28" y="110"/>
                    <a:pt x="57" y="104"/>
                    <a:pt x="76" y="100"/>
                  </a:cubicBezTo>
                  <a:cubicBezTo>
                    <a:pt x="95" y="96"/>
                    <a:pt x="121" y="89"/>
                    <a:pt x="128" y="74"/>
                  </a:cubicBezTo>
                  <a:cubicBezTo>
                    <a:pt x="135" y="59"/>
                    <a:pt x="122" y="23"/>
                    <a:pt x="121" y="10"/>
                  </a:cubicBezTo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 flipH="1">
              <a:off x="3719" y="9322"/>
              <a:ext cx="104" cy="3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 flipH="1">
              <a:off x="3731" y="9397"/>
              <a:ext cx="67" cy="51"/>
            </a:xfrm>
            <a:custGeom>
              <a:avLst/>
              <a:gdLst/>
              <a:ahLst/>
              <a:cxnLst>
                <a:cxn ang="0">
                  <a:pos x="165" y="9"/>
                </a:cxn>
                <a:cxn ang="0">
                  <a:pos x="99" y="16"/>
                </a:cxn>
                <a:cxn ang="0">
                  <a:pos x="42" y="39"/>
                </a:cxn>
                <a:cxn ang="0">
                  <a:pos x="9" y="136"/>
                </a:cxn>
                <a:cxn ang="0">
                  <a:pos x="95" y="162"/>
                </a:cxn>
                <a:cxn ang="0">
                  <a:pos x="166" y="125"/>
                </a:cxn>
                <a:cxn ang="0">
                  <a:pos x="192" y="69"/>
                </a:cxn>
                <a:cxn ang="0">
                  <a:pos x="165" y="9"/>
                </a:cxn>
              </a:cxnLst>
              <a:rect l="0" t="0" r="r" b="b"/>
              <a:pathLst>
                <a:path w="192" h="164">
                  <a:moveTo>
                    <a:pt x="165" y="9"/>
                  </a:moveTo>
                  <a:cubicBezTo>
                    <a:pt x="150" y="0"/>
                    <a:pt x="119" y="11"/>
                    <a:pt x="99" y="16"/>
                  </a:cubicBezTo>
                  <a:cubicBezTo>
                    <a:pt x="79" y="21"/>
                    <a:pt x="57" y="19"/>
                    <a:pt x="42" y="39"/>
                  </a:cubicBezTo>
                  <a:cubicBezTo>
                    <a:pt x="27" y="59"/>
                    <a:pt x="0" y="116"/>
                    <a:pt x="9" y="136"/>
                  </a:cubicBezTo>
                  <a:cubicBezTo>
                    <a:pt x="18" y="156"/>
                    <a:pt x="69" y="164"/>
                    <a:pt x="95" y="162"/>
                  </a:cubicBezTo>
                  <a:cubicBezTo>
                    <a:pt x="121" y="160"/>
                    <a:pt x="150" y="141"/>
                    <a:pt x="166" y="125"/>
                  </a:cubicBezTo>
                  <a:cubicBezTo>
                    <a:pt x="182" y="109"/>
                    <a:pt x="192" y="88"/>
                    <a:pt x="192" y="69"/>
                  </a:cubicBezTo>
                  <a:cubicBezTo>
                    <a:pt x="192" y="50"/>
                    <a:pt x="180" y="18"/>
                    <a:pt x="165" y="9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 flipH="1">
              <a:off x="3726" y="9458"/>
              <a:ext cx="66" cy="47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" y="111"/>
                </a:cxn>
                <a:cxn ang="0">
                  <a:pos x="70" y="154"/>
                </a:cxn>
                <a:cxn ang="0">
                  <a:pos x="162" y="113"/>
                </a:cxn>
                <a:cxn ang="0">
                  <a:pos x="177" y="36"/>
                </a:cxn>
                <a:cxn ang="0">
                  <a:pos x="147" y="4"/>
                </a:cxn>
                <a:cxn ang="0">
                  <a:pos x="98" y="12"/>
                </a:cxn>
                <a:cxn ang="0">
                  <a:pos x="38" y="38"/>
                </a:cxn>
              </a:cxnLst>
              <a:rect l="0" t="0" r="r" b="b"/>
              <a:pathLst>
                <a:path w="180" h="154">
                  <a:moveTo>
                    <a:pt x="38" y="38"/>
                  </a:moveTo>
                  <a:cubicBezTo>
                    <a:pt x="23" y="54"/>
                    <a:pt x="0" y="92"/>
                    <a:pt x="5" y="111"/>
                  </a:cubicBezTo>
                  <a:cubicBezTo>
                    <a:pt x="10" y="130"/>
                    <a:pt x="44" y="154"/>
                    <a:pt x="70" y="154"/>
                  </a:cubicBezTo>
                  <a:cubicBezTo>
                    <a:pt x="96" y="154"/>
                    <a:pt x="144" y="133"/>
                    <a:pt x="162" y="113"/>
                  </a:cubicBezTo>
                  <a:cubicBezTo>
                    <a:pt x="180" y="93"/>
                    <a:pt x="179" y="54"/>
                    <a:pt x="177" y="36"/>
                  </a:cubicBezTo>
                  <a:cubicBezTo>
                    <a:pt x="175" y="18"/>
                    <a:pt x="160" y="8"/>
                    <a:pt x="147" y="4"/>
                  </a:cubicBezTo>
                  <a:cubicBezTo>
                    <a:pt x="134" y="0"/>
                    <a:pt x="116" y="6"/>
                    <a:pt x="98" y="12"/>
                  </a:cubicBezTo>
                  <a:cubicBezTo>
                    <a:pt x="80" y="18"/>
                    <a:pt x="53" y="22"/>
                    <a:pt x="38" y="38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 flipH="1">
              <a:off x="3714" y="9510"/>
              <a:ext cx="43" cy="40"/>
            </a:xfrm>
            <a:custGeom>
              <a:avLst/>
              <a:gdLst/>
              <a:ahLst/>
              <a:cxnLst>
                <a:cxn ang="0">
                  <a:pos x="100" y="8"/>
                </a:cxn>
                <a:cxn ang="0">
                  <a:pos x="32" y="8"/>
                </a:cxn>
                <a:cxn ang="0">
                  <a:pos x="0" y="57"/>
                </a:cxn>
                <a:cxn ang="0">
                  <a:pos x="32" y="121"/>
                </a:cxn>
                <a:cxn ang="0">
                  <a:pos x="109" y="99"/>
                </a:cxn>
                <a:cxn ang="0">
                  <a:pos x="113" y="34"/>
                </a:cxn>
              </a:cxnLst>
              <a:rect l="0" t="0" r="r" b="b"/>
              <a:pathLst>
                <a:path w="122" h="128">
                  <a:moveTo>
                    <a:pt x="100" y="8"/>
                  </a:moveTo>
                  <a:cubicBezTo>
                    <a:pt x="89" y="8"/>
                    <a:pt x="49" y="0"/>
                    <a:pt x="32" y="8"/>
                  </a:cubicBezTo>
                  <a:cubicBezTo>
                    <a:pt x="15" y="16"/>
                    <a:pt x="0" y="38"/>
                    <a:pt x="0" y="57"/>
                  </a:cubicBezTo>
                  <a:cubicBezTo>
                    <a:pt x="0" y="76"/>
                    <a:pt x="14" y="114"/>
                    <a:pt x="32" y="121"/>
                  </a:cubicBezTo>
                  <a:cubicBezTo>
                    <a:pt x="50" y="128"/>
                    <a:pt x="96" y="113"/>
                    <a:pt x="109" y="99"/>
                  </a:cubicBezTo>
                  <a:cubicBezTo>
                    <a:pt x="122" y="85"/>
                    <a:pt x="112" y="48"/>
                    <a:pt x="113" y="34"/>
                  </a:cubicBezTo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 flipH="1">
              <a:off x="3704" y="9560"/>
              <a:ext cx="58" cy="49"/>
            </a:xfrm>
            <a:custGeom>
              <a:avLst/>
              <a:gdLst/>
              <a:ahLst/>
              <a:cxnLst>
                <a:cxn ang="0">
                  <a:pos x="123" y="9"/>
                </a:cxn>
                <a:cxn ang="0">
                  <a:pos x="25" y="25"/>
                </a:cxn>
                <a:cxn ang="0">
                  <a:pos x="3" y="100"/>
                </a:cxn>
                <a:cxn ang="0">
                  <a:pos x="41" y="140"/>
                </a:cxn>
                <a:cxn ang="0">
                  <a:pos x="100" y="143"/>
                </a:cxn>
                <a:cxn ang="0">
                  <a:pos x="161" y="80"/>
                </a:cxn>
                <a:cxn ang="0">
                  <a:pos x="123" y="9"/>
                </a:cxn>
              </a:cxnLst>
              <a:rect l="0" t="0" r="r" b="b"/>
              <a:pathLst>
                <a:path w="165" h="153">
                  <a:moveTo>
                    <a:pt x="123" y="9"/>
                  </a:moveTo>
                  <a:cubicBezTo>
                    <a:pt x="100" y="0"/>
                    <a:pt x="45" y="10"/>
                    <a:pt x="25" y="25"/>
                  </a:cubicBezTo>
                  <a:cubicBezTo>
                    <a:pt x="5" y="40"/>
                    <a:pt x="0" y="81"/>
                    <a:pt x="3" y="100"/>
                  </a:cubicBezTo>
                  <a:cubicBezTo>
                    <a:pt x="6" y="119"/>
                    <a:pt x="25" y="133"/>
                    <a:pt x="41" y="140"/>
                  </a:cubicBezTo>
                  <a:cubicBezTo>
                    <a:pt x="57" y="147"/>
                    <a:pt x="80" y="153"/>
                    <a:pt x="100" y="143"/>
                  </a:cubicBezTo>
                  <a:cubicBezTo>
                    <a:pt x="120" y="133"/>
                    <a:pt x="157" y="102"/>
                    <a:pt x="161" y="80"/>
                  </a:cubicBezTo>
                  <a:cubicBezTo>
                    <a:pt x="165" y="58"/>
                    <a:pt x="146" y="18"/>
                    <a:pt x="123" y="9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flipH="1">
              <a:off x="3699" y="9617"/>
              <a:ext cx="46" cy="4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" y="65"/>
                </a:cxn>
                <a:cxn ang="0">
                  <a:pos x="46" y="134"/>
                </a:cxn>
                <a:cxn ang="0">
                  <a:pos x="106" y="115"/>
                </a:cxn>
                <a:cxn ang="0">
                  <a:pos x="131" y="54"/>
                </a:cxn>
                <a:cxn ang="0">
                  <a:pos x="113" y="21"/>
                </a:cxn>
                <a:cxn ang="0">
                  <a:pos x="56" y="0"/>
                </a:cxn>
              </a:cxnLst>
              <a:rect l="0" t="0" r="r" b="b"/>
              <a:pathLst>
                <a:path w="132" h="142">
                  <a:moveTo>
                    <a:pt x="56" y="0"/>
                  </a:moveTo>
                  <a:cubicBezTo>
                    <a:pt x="39" y="7"/>
                    <a:pt x="4" y="43"/>
                    <a:pt x="2" y="65"/>
                  </a:cubicBezTo>
                  <a:cubicBezTo>
                    <a:pt x="0" y="87"/>
                    <a:pt x="29" y="126"/>
                    <a:pt x="46" y="134"/>
                  </a:cubicBezTo>
                  <a:cubicBezTo>
                    <a:pt x="63" y="142"/>
                    <a:pt x="92" y="128"/>
                    <a:pt x="106" y="115"/>
                  </a:cubicBezTo>
                  <a:cubicBezTo>
                    <a:pt x="120" y="102"/>
                    <a:pt x="130" y="70"/>
                    <a:pt x="131" y="54"/>
                  </a:cubicBezTo>
                  <a:cubicBezTo>
                    <a:pt x="132" y="38"/>
                    <a:pt x="125" y="30"/>
                    <a:pt x="113" y="21"/>
                  </a:cubicBezTo>
                  <a:cubicBezTo>
                    <a:pt x="101" y="12"/>
                    <a:pt x="68" y="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flipH="1">
              <a:off x="3808" y="8912"/>
              <a:ext cx="51" cy="42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2" y="53"/>
                </a:cxn>
                <a:cxn ang="0">
                  <a:pos x="72" y="125"/>
                </a:cxn>
                <a:cxn ang="0">
                  <a:pos x="135" y="76"/>
                </a:cxn>
                <a:cxn ang="0">
                  <a:pos x="131" y="46"/>
                </a:cxn>
                <a:cxn ang="0">
                  <a:pos x="60" y="1"/>
                </a:cxn>
              </a:cxnLst>
              <a:rect l="0" t="0" r="r" b="b"/>
              <a:pathLst>
                <a:path w="145" h="129">
                  <a:moveTo>
                    <a:pt x="60" y="1"/>
                  </a:moveTo>
                  <a:cubicBezTo>
                    <a:pt x="39" y="2"/>
                    <a:pt x="0" y="32"/>
                    <a:pt x="2" y="53"/>
                  </a:cubicBezTo>
                  <a:cubicBezTo>
                    <a:pt x="4" y="74"/>
                    <a:pt x="50" y="121"/>
                    <a:pt x="72" y="125"/>
                  </a:cubicBezTo>
                  <a:cubicBezTo>
                    <a:pt x="94" y="129"/>
                    <a:pt x="125" y="89"/>
                    <a:pt x="135" y="76"/>
                  </a:cubicBezTo>
                  <a:cubicBezTo>
                    <a:pt x="145" y="63"/>
                    <a:pt x="143" y="58"/>
                    <a:pt x="131" y="46"/>
                  </a:cubicBezTo>
                  <a:cubicBezTo>
                    <a:pt x="119" y="34"/>
                    <a:pt x="81" y="0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 rot="375674" flipH="1">
              <a:off x="3760" y="9678"/>
              <a:ext cx="24" cy="31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3711" y="9025"/>
              <a:ext cx="1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 flipH="1">
              <a:off x="3721" y="8476"/>
              <a:ext cx="92" cy="11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84" y="45"/>
                </a:cxn>
                <a:cxn ang="0">
                  <a:pos x="30" y="93"/>
                </a:cxn>
                <a:cxn ang="0">
                  <a:pos x="0" y="177"/>
                </a:cxn>
              </a:cxnLst>
              <a:rect l="0" t="0" r="r" b="b"/>
              <a:pathLst>
                <a:path w="132" h="177">
                  <a:moveTo>
                    <a:pt x="132" y="0"/>
                  </a:moveTo>
                  <a:lnTo>
                    <a:pt x="84" y="45"/>
                  </a:lnTo>
                  <a:lnTo>
                    <a:pt x="30" y="93"/>
                  </a:lnTo>
                  <a:lnTo>
                    <a:pt x="0" y="177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 flipH="1">
              <a:off x="3741" y="9582"/>
              <a:ext cx="51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08"/>
                </a:cxn>
                <a:cxn ang="0">
                  <a:pos x="72" y="171"/>
                </a:cxn>
              </a:cxnLst>
              <a:rect l="0" t="0" r="r" b="b"/>
              <a:pathLst>
                <a:path w="72" h="171">
                  <a:moveTo>
                    <a:pt x="0" y="0"/>
                  </a:moveTo>
                  <a:lnTo>
                    <a:pt x="24" y="108"/>
                  </a:lnTo>
                  <a:lnTo>
                    <a:pt x="72" y="171"/>
                  </a:lnTo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 rot="140289" flipH="1">
              <a:off x="3860" y="9317"/>
              <a:ext cx="191" cy="58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 flipH="1">
              <a:off x="4012" y="9298"/>
              <a:ext cx="118" cy="6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7" y="24"/>
                </a:cxn>
                <a:cxn ang="0">
                  <a:pos x="60" y="54"/>
                </a:cxn>
                <a:cxn ang="0">
                  <a:pos x="69" y="60"/>
                </a:cxn>
                <a:cxn ang="0">
                  <a:pos x="99" y="87"/>
                </a:cxn>
                <a:cxn ang="0">
                  <a:pos x="114" y="102"/>
                </a:cxn>
                <a:cxn ang="0">
                  <a:pos x="165" y="99"/>
                </a:cxn>
                <a:cxn ang="0">
                  <a:pos x="51" y="0"/>
                </a:cxn>
                <a:cxn ang="0">
                  <a:pos x="0" y="3"/>
                </a:cxn>
              </a:cxnLst>
              <a:rect l="0" t="0" r="r" b="b"/>
              <a:pathLst>
                <a:path w="165" h="102">
                  <a:moveTo>
                    <a:pt x="0" y="3"/>
                  </a:moveTo>
                  <a:cubicBezTo>
                    <a:pt x="10" y="9"/>
                    <a:pt x="17" y="18"/>
                    <a:pt x="27" y="24"/>
                  </a:cubicBezTo>
                  <a:cubicBezTo>
                    <a:pt x="36" y="38"/>
                    <a:pt x="45" y="44"/>
                    <a:pt x="60" y="54"/>
                  </a:cubicBezTo>
                  <a:cubicBezTo>
                    <a:pt x="63" y="56"/>
                    <a:pt x="69" y="60"/>
                    <a:pt x="69" y="60"/>
                  </a:cubicBezTo>
                  <a:cubicBezTo>
                    <a:pt x="75" y="69"/>
                    <a:pt x="90" y="81"/>
                    <a:pt x="99" y="87"/>
                  </a:cubicBezTo>
                  <a:cubicBezTo>
                    <a:pt x="103" y="93"/>
                    <a:pt x="114" y="102"/>
                    <a:pt x="114" y="102"/>
                  </a:cubicBezTo>
                  <a:lnTo>
                    <a:pt x="165" y="99"/>
                  </a:lnTo>
                  <a:lnTo>
                    <a:pt x="5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 flipH="1">
              <a:off x="4012" y="9366"/>
              <a:ext cx="86" cy="36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57"/>
                </a:cxn>
                <a:cxn ang="0">
                  <a:pos x="72" y="57"/>
                </a:cxn>
                <a:cxn ang="0">
                  <a:pos x="0" y="0"/>
                </a:cxn>
              </a:cxnLst>
              <a:rect l="0" t="0" r="r" b="b"/>
              <a:pathLst>
                <a:path w="123" h="57">
                  <a:moveTo>
                    <a:pt x="123" y="0"/>
                  </a:moveTo>
                  <a:lnTo>
                    <a:pt x="123" y="57"/>
                  </a:lnTo>
                  <a:lnTo>
                    <a:pt x="72" y="57"/>
                  </a:ln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4052" y="9366"/>
              <a:ext cx="3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 rot="140289" flipH="1">
              <a:off x="5773" y="9384"/>
              <a:ext cx="80" cy="59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 rot="140289" flipH="1">
              <a:off x="4102" y="9356"/>
              <a:ext cx="1672" cy="49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H="1" flipV="1">
              <a:off x="4107" y="9341"/>
              <a:ext cx="1662" cy="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H="1" flipV="1">
              <a:off x="4096" y="9356"/>
              <a:ext cx="1673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4133" y="9298"/>
              <a:ext cx="0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 flipV="1">
              <a:off x="3858" y="9330"/>
              <a:ext cx="166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 flipV="1">
              <a:off x="3859" y="9351"/>
              <a:ext cx="165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 rot="20530763" flipH="1">
              <a:off x="3443" y="9447"/>
              <a:ext cx="591" cy="45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H="1">
              <a:off x="3454" y="9375"/>
              <a:ext cx="558" cy="1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>
              <a:off x="3464" y="9390"/>
              <a:ext cx="550" cy="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 rot="20532437" flipH="1">
              <a:off x="3392" y="9544"/>
              <a:ext cx="64" cy="5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 rot="21090634" flipH="1">
              <a:off x="3432" y="9371"/>
              <a:ext cx="65" cy="5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 rot="10424985" flipH="1">
              <a:off x="3780" y="8432"/>
              <a:ext cx="591" cy="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rot="11494221" flipH="1">
              <a:off x="3802" y="8377"/>
              <a:ext cx="552" cy="1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rot="11494221" flipH="1">
              <a:off x="3797" y="8355"/>
              <a:ext cx="558" cy="1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 rot="10426658" flipH="1">
              <a:off x="4372" y="8390"/>
              <a:ext cx="65" cy="58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 flipH="1">
              <a:off x="4353" y="8552"/>
              <a:ext cx="34" cy="439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 flipH="1">
              <a:off x="4365" y="8624"/>
              <a:ext cx="56" cy="6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438" y="8634"/>
              <a:ext cx="19" cy="4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H="1">
              <a:off x="4425" y="8655"/>
              <a:ext cx="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 flipH="1">
              <a:off x="3653" y="9035"/>
              <a:ext cx="201" cy="25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171" y="0"/>
                </a:cxn>
                <a:cxn ang="0">
                  <a:pos x="129" y="3"/>
                </a:cxn>
                <a:cxn ang="0">
                  <a:pos x="81" y="3"/>
                </a:cxn>
                <a:cxn ang="0">
                  <a:pos x="48" y="6"/>
                </a:cxn>
                <a:cxn ang="0">
                  <a:pos x="9" y="9"/>
                </a:cxn>
                <a:cxn ang="0">
                  <a:pos x="0" y="39"/>
                </a:cxn>
                <a:cxn ang="0">
                  <a:pos x="9" y="90"/>
                </a:cxn>
                <a:cxn ang="0">
                  <a:pos x="33" y="186"/>
                </a:cxn>
                <a:cxn ang="0">
                  <a:pos x="63" y="273"/>
                </a:cxn>
                <a:cxn ang="0">
                  <a:pos x="87" y="330"/>
                </a:cxn>
                <a:cxn ang="0">
                  <a:pos x="114" y="357"/>
                </a:cxn>
                <a:cxn ang="0">
                  <a:pos x="138" y="369"/>
                </a:cxn>
                <a:cxn ang="0">
                  <a:pos x="156" y="378"/>
                </a:cxn>
                <a:cxn ang="0">
                  <a:pos x="195" y="387"/>
                </a:cxn>
                <a:cxn ang="0">
                  <a:pos x="225" y="387"/>
                </a:cxn>
                <a:cxn ang="0">
                  <a:pos x="285" y="381"/>
                </a:cxn>
                <a:cxn ang="0">
                  <a:pos x="276" y="321"/>
                </a:cxn>
                <a:cxn ang="0">
                  <a:pos x="258" y="273"/>
                </a:cxn>
                <a:cxn ang="0">
                  <a:pos x="210" y="210"/>
                </a:cxn>
                <a:cxn ang="0">
                  <a:pos x="177" y="165"/>
                </a:cxn>
                <a:cxn ang="0">
                  <a:pos x="150" y="129"/>
                </a:cxn>
                <a:cxn ang="0">
                  <a:pos x="138" y="99"/>
                </a:cxn>
                <a:cxn ang="0">
                  <a:pos x="144" y="78"/>
                </a:cxn>
                <a:cxn ang="0">
                  <a:pos x="177" y="45"/>
                </a:cxn>
                <a:cxn ang="0">
                  <a:pos x="219" y="21"/>
                </a:cxn>
                <a:cxn ang="0">
                  <a:pos x="210" y="0"/>
                </a:cxn>
              </a:cxnLst>
              <a:rect l="0" t="0" r="r" b="b"/>
              <a:pathLst>
                <a:path w="285" h="387">
                  <a:moveTo>
                    <a:pt x="210" y="0"/>
                  </a:moveTo>
                  <a:lnTo>
                    <a:pt x="171" y="0"/>
                  </a:lnTo>
                  <a:lnTo>
                    <a:pt x="129" y="3"/>
                  </a:lnTo>
                  <a:lnTo>
                    <a:pt x="81" y="3"/>
                  </a:lnTo>
                  <a:lnTo>
                    <a:pt x="48" y="6"/>
                  </a:lnTo>
                  <a:lnTo>
                    <a:pt x="9" y="9"/>
                  </a:lnTo>
                  <a:lnTo>
                    <a:pt x="0" y="39"/>
                  </a:lnTo>
                  <a:lnTo>
                    <a:pt x="9" y="90"/>
                  </a:lnTo>
                  <a:lnTo>
                    <a:pt x="33" y="186"/>
                  </a:lnTo>
                  <a:lnTo>
                    <a:pt x="63" y="273"/>
                  </a:lnTo>
                  <a:lnTo>
                    <a:pt x="87" y="330"/>
                  </a:lnTo>
                  <a:lnTo>
                    <a:pt x="114" y="357"/>
                  </a:lnTo>
                  <a:lnTo>
                    <a:pt x="138" y="369"/>
                  </a:lnTo>
                  <a:lnTo>
                    <a:pt x="156" y="378"/>
                  </a:lnTo>
                  <a:lnTo>
                    <a:pt x="195" y="387"/>
                  </a:lnTo>
                  <a:lnTo>
                    <a:pt x="225" y="387"/>
                  </a:lnTo>
                  <a:lnTo>
                    <a:pt x="285" y="381"/>
                  </a:lnTo>
                  <a:lnTo>
                    <a:pt x="276" y="321"/>
                  </a:lnTo>
                  <a:lnTo>
                    <a:pt x="258" y="273"/>
                  </a:lnTo>
                  <a:lnTo>
                    <a:pt x="210" y="210"/>
                  </a:lnTo>
                  <a:lnTo>
                    <a:pt x="177" y="165"/>
                  </a:lnTo>
                  <a:lnTo>
                    <a:pt x="150" y="129"/>
                  </a:lnTo>
                  <a:lnTo>
                    <a:pt x="138" y="99"/>
                  </a:lnTo>
                  <a:lnTo>
                    <a:pt x="144" y="78"/>
                  </a:lnTo>
                  <a:lnTo>
                    <a:pt x="177" y="45"/>
                  </a:lnTo>
                  <a:lnTo>
                    <a:pt x="219" y="21"/>
                  </a:lnTo>
                  <a:lnTo>
                    <a:pt x="21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D8B1"/>
                </a:gs>
                <a:gs pos="100000">
                  <a:srgbClr val="FFD8B1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 flipH="1">
              <a:off x="3859" y="8737"/>
              <a:ext cx="491" cy="51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779" y="8688"/>
              <a:ext cx="75" cy="13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3769" y="8710"/>
              <a:ext cx="92" cy="9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3752" y="8959"/>
              <a:ext cx="30" cy="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3819" y="9084"/>
              <a:ext cx="29" cy="34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6" y="6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36" y="6"/>
                  </a:moveTo>
                  <a:cubicBezTo>
                    <a:pt x="24" y="3"/>
                    <a:pt x="12" y="0"/>
                    <a:pt x="6" y="6"/>
                  </a:cubicBezTo>
                  <a:cubicBezTo>
                    <a:pt x="0" y="12"/>
                    <a:pt x="0" y="27"/>
                    <a:pt x="0" y="4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 rot="514650" flipH="1">
              <a:off x="3061" y="9648"/>
              <a:ext cx="597" cy="1690"/>
            </a:xfrm>
            <a:custGeom>
              <a:avLst/>
              <a:gdLst/>
              <a:ahLst/>
              <a:cxnLst>
                <a:cxn ang="0">
                  <a:pos x="701" y="2316"/>
                </a:cxn>
                <a:cxn ang="0">
                  <a:pos x="729" y="2174"/>
                </a:cxn>
                <a:cxn ang="0">
                  <a:pos x="729" y="2070"/>
                </a:cxn>
                <a:cxn ang="0">
                  <a:pos x="723" y="1962"/>
                </a:cxn>
                <a:cxn ang="0">
                  <a:pos x="675" y="1786"/>
                </a:cxn>
                <a:cxn ang="0">
                  <a:pos x="603" y="1627"/>
                </a:cxn>
                <a:cxn ang="0">
                  <a:pos x="497" y="1401"/>
                </a:cxn>
                <a:cxn ang="0">
                  <a:pos x="380" y="1166"/>
                </a:cxn>
                <a:cxn ang="0">
                  <a:pos x="291" y="992"/>
                </a:cxn>
                <a:cxn ang="0">
                  <a:pos x="187" y="755"/>
                </a:cxn>
                <a:cxn ang="0">
                  <a:pos x="112" y="532"/>
                </a:cxn>
                <a:cxn ang="0">
                  <a:pos x="65" y="362"/>
                </a:cxn>
                <a:cxn ang="0">
                  <a:pos x="21" y="158"/>
                </a:cxn>
                <a:cxn ang="0">
                  <a:pos x="3" y="60"/>
                </a:cxn>
                <a:cxn ang="0">
                  <a:pos x="46" y="50"/>
                </a:cxn>
                <a:cxn ang="0">
                  <a:pos x="117" y="362"/>
                </a:cxn>
                <a:cxn ang="0">
                  <a:pos x="175" y="568"/>
                </a:cxn>
                <a:cxn ang="0">
                  <a:pos x="277" y="855"/>
                </a:cxn>
                <a:cxn ang="0">
                  <a:pos x="372" y="1075"/>
                </a:cxn>
                <a:cxn ang="0">
                  <a:pos x="491" y="1334"/>
                </a:cxn>
                <a:cxn ang="0">
                  <a:pos x="619" y="1602"/>
                </a:cxn>
                <a:cxn ang="0">
                  <a:pos x="712" y="1841"/>
                </a:cxn>
                <a:cxn ang="0">
                  <a:pos x="746" y="2028"/>
                </a:cxn>
                <a:cxn ang="0">
                  <a:pos x="749" y="2160"/>
                </a:cxn>
                <a:cxn ang="0">
                  <a:pos x="728" y="2286"/>
                </a:cxn>
                <a:cxn ang="0">
                  <a:pos x="677" y="2403"/>
                </a:cxn>
                <a:cxn ang="0">
                  <a:pos x="644" y="2436"/>
                </a:cxn>
                <a:cxn ang="0">
                  <a:pos x="680" y="2376"/>
                </a:cxn>
                <a:cxn ang="0">
                  <a:pos x="701" y="2316"/>
                </a:cxn>
              </a:cxnLst>
              <a:rect l="0" t="0" r="r" b="b"/>
              <a:pathLst>
                <a:path w="752" h="2440">
                  <a:moveTo>
                    <a:pt x="701" y="2316"/>
                  </a:moveTo>
                  <a:cubicBezTo>
                    <a:pt x="711" y="2282"/>
                    <a:pt x="724" y="2214"/>
                    <a:pt x="729" y="2174"/>
                  </a:cubicBezTo>
                  <a:cubicBezTo>
                    <a:pt x="734" y="2133"/>
                    <a:pt x="730" y="2104"/>
                    <a:pt x="729" y="2070"/>
                  </a:cubicBezTo>
                  <a:cubicBezTo>
                    <a:pt x="728" y="2035"/>
                    <a:pt x="732" y="2010"/>
                    <a:pt x="723" y="1962"/>
                  </a:cubicBezTo>
                  <a:cubicBezTo>
                    <a:pt x="714" y="1915"/>
                    <a:pt x="695" y="1842"/>
                    <a:pt x="675" y="1786"/>
                  </a:cubicBezTo>
                  <a:cubicBezTo>
                    <a:pt x="656" y="1730"/>
                    <a:pt x="632" y="1690"/>
                    <a:pt x="603" y="1627"/>
                  </a:cubicBezTo>
                  <a:cubicBezTo>
                    <a:pt x="574" y="1562"/>
                    <a:pt x="534" y="1479"/>
                    <a:pt x="497" y="1401"/>
                  </a:cubicBezTo>
                  <a:cubicBezTo>
                    <a:pt x="460" y="1324"/>
                    <a:pt x="415" y="1236"/>
                    <a:pt x="380" y="1166"/>
                  </a:cubicBezTo>
                  <a:cubicBezTo>
                    <a:pt x="344" y="1098"/>
                    <a:pt x="323" y="1059"/>
                    <a:pt x="291" y="992"/>
                  </a:cubicBezTo>
                  <a:cubicBezTo>
                    <a:pt x="259" y="922"/>
                    <a:pt x="217" y="831"/>
                    <a:pt x="187" y="755"/>
                  </a:cubicBezTo>
                  <a:cubicBezTo>
                    <a:pt x="157" y="679"/>
                    <a:pt x="131" y="597"/>
                    <a:pt x="112" y="532"/>
                  </a:cubicBezTo>
                  <a:cubicBezTo>
                    <a:pt x="91" y="468"/>
                    <a:pt x="81" y="425"/>
                    <a:pt x="65" y="362"/>
                  </a:cubicBezTo>
                  <a:cubicBezTo>
                    <a:pt x="50" y="299"/>
                    <a:pt x="30" y="206"/>
                    <a:pt x="21" y="158"/>
                  </a:cubicBezTo>
                  <a:cubicBezTo>
                    <a:pt x="9" y="108"/>
                    <a:pt x="0" y="78"/>
                    <a:pt x="3" y="60"/>
                  </a:cubicBezTo>
                  <a:cubicBezTo>
                    <a:pt x="8" y="43"/>
                    <a:pt x="26" y="0"/>
                    <a:pt x="46" y="50"/>
                  </a:cubicBezTo>
                  <a:cubicBezTo>
                    <a:pt x="63" y="100"/>
                    <a:pt x="94" y="278"/>
                    <a:pt x="117" y="362"/>
                  </a:cubicBezTo>
                  <a:cubicBezTo>
                    <a:pt x="138" y="449"/>
                    <a:pt x="147" y="487"/>
                    <a:pt x="175" y="568"/>
                  </a:cubicBezTo>
                  <a:cubicBezTo>
                    <a:pt x="202" y="650"/>
                    <a:pt x="245" y="770"/>
                    <a:pt x="277" y="855"/>
                  </a:cubicBezTo>
                  <a:cubicBezTo>
                    <a:pt x="309" y="941"/>
                    <a:pt x="336" y="995"/>
                    <a:pt x="372" y="1075"/>
                  </a:cubicBezTo>
                  <a:cubicBezTo>
                    <a:pt x="410" y="1157"/>
                    <a:pt x="451" y="1247"/>
                    <a:pt x="491" y="1334"/>
                  </a:cubicBezTo>
                  <a:cubicBezTo>
                    <a:pt x="532" y="1421"/>
                    <a:pt x="581" y="1517"/>
                    <a:pt x="619" y="1602"/>
                  </a:cubicBezTo>
                  <a:cubicBezTo>
                    <a:pt x="655" y="1686"/>
                    <a:pt x="690" y="1771"/>
                    <a:pt x="712" y="1841"/>
                  </a:cubicBezTo>
                  <a:cubicBezTo>
                    <a:pt x="732" y="1913"/>
                    <a:pt x="740" y="1975"/>
                    <a:pt x="746" y="2028"/>
                  </a:cubicBezTo>
                  <a:cubicBezTo>
                    <a:pt x="752" y="2081"/>
                    <a:pt x="752" y="2117"/>
                    <a:pt x="749" y="2160"/>
                  </a:cubicBezTo>
                  <a:cubicBezTo>
                    <a:pt x="746" y="2203"/>
                    <a:pt x="740" y="2246"/>
                    <a:pt x="728" y="2286"/>
                  </a:cubicBezTo>
                  <a:cubicBezTo>
                    <a:pt x="716" y="2326"/>
                    <a:pt x="691" y="2378"/>
                    <a:pt x="677" y="2403"/>
                  </a:cubicBezTo>
                  <a:cubicBezTo>
                    <a:pt x="663" y="2428"/>
                    <a:pt x="644" y="2440"/>
                    <a:pt x="644" y="2436"/>
                  </a:cubicBezTo>
                  <a:cubicBezTo>
                    <a:pt x="644" y="2432"/>
                    <a:pt x="671" y="2396"/>
                    <a:pt x="680" y="2376"/>
                  </a:cubicBezTo>
                  <a:cubicBezTo>
                    <a:pt x="689" y="2356"/>
                    <a:pt x="697" y="2328"/>
                    <a:pt x="701" y="2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shade val="86275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 rot="514650" flipH="1">
              <a:off x="3056" y="9678"/>
              <a:ext cx="606" cy="1413"/>
              <a:chOff x="6453" y="5127"/>
              <a:chExt cx="741" cy="1952"/>
            </a:xfrm>
          </p:grpSpPr>
          <p:sp>
            <p:nvSpPr>
              <p:cNvPr id="177" name="Freeform 63"/>
              <p:cNvSpPr>
                <a:spLocks/>
              </p:cNvSpPr>
              <p:nvPr/>
            </p:nvSpPr>
            <p:spPr bwMode="auto">
              <a:xfrm rot="120847" flipH="1" flipV="1">
                <a:off x="6528" y="5415"/>
                <a:ext cx="666" cy="1664"/>
              </a:xfrm>
              <a:custGeom>
                <a:avLst/>
                <a:gdLst/>
                <a:ahLst/>
                <a:cxnLst>
                  <a:cxn ang="0">
                    <a:pos x="664" y="1090"/>
                  </a:cxn>
                  <a:cxn ang="0">
                    <a:pos x="638" y="1093"/>
                  </a:cxn>
                  <a:cxn ang="0">
                    <a:pos x="620" y="1084"/>
                  </a:cxn>
                  <a:cxn ang="0">
                    <a:pos x="565" y="957"/>
                  </a:cxn>
                  <a:cxn ang="0">
                    <a:pos x="485" y="811"/>
                  </a:cxn>
                  <a:cxn ang="0">
                    <a:pos x="379" y="655"/>
                  </a:cxn>
                  <a:cxn ang="0">
                    <a:pos x="272" y="510"/>
                  </a:cxn>
                  <a:cxn ang="0">
                    <a:pos x="196" y="411"/>
                  </a:cxn>
                  <a:cxn ang="0">
                    <a:pos x="124" y="314"/>
                  </a:cxn>
                  <a:cxn ang="0">
                    <a:pos x="66" y="234"/>
                  </a:cxn>
                  <a:cxn ang="0">
                    <a:pos x="29" y="159"/>
                  </a:cxn>
                  <a:cxn ang="0">
                    <a:pos x="5" y="72"/>
                  </a:cxn>
                  <a:cxn ang="0">
                    <a:pos x="2" y="3"/>
                  </a:cxn>
                  <a:cxn ang="0">
                    <a:pos x="17" y="87"/>
                  </a:cxn>
                  <a:cxn ang="0">
                    <a:pos x="38" y="146"/>
                  </a:cxn>
                  <a:cxn ang="0">
                    <a:pos x="95" y="253"/>
                  </a:cxn>
                  <a:cxn ang="0">
                    <a:pos x="186" y="369"/>
                  </a:cxn>
                  <a:cxn ang="0">
                    <a:pos x="254" y="464"/>
                  </a:cxn>
                  <a:cxn ang="0">
                    <a:pos x="317" y="543"/>
                  </a:cxn>
                  <a:cxn ang="0">
                    <a:pos x="362" y="605"/>
                  </a:cxn>
                  <a:cxn ang="0">
                    <a:pos x="428" y="693"/>
                  </a:cxn>
                  <a:cxn ang="0">
                    <a:pos x="502" y="796"/>
                  </a:cxn>
                  <a:cxn ang="0">
                    <a:pos x="578" y="922"/>
                  </a:cxn>
                  <a:cxn ang="0">
                    <a:pos x="641" y="1043"/>
                  </a:cxn>
                  <a:cxn ang="0">
                    <a:pos x="664" y="1090"/>
                  </a:cxn>
                </a:cxnLst>
                <a:rect l="0" t="0" r="r" b="b"/>
                <a:pathLst>
                  <a:path w="664" h="1106">
                    <a:moveTo>
                      <a:pt x="664" y="1090"/>
                    </a:moveTo>
                    <a:cubicBezTo>
                      <a:pt x="662" y="1098"/>
                      <a:pt x="645" y="1094"/>
                      <a:pt x="638" y="1093"/>
                    </a:cubicBezTo>
                    <a:cubicBezTo>
                      <a:pt x="630" y="1092"/>
                      <a:pt x="632" y="1106"/>
                      <a:pt x="620" y="1084"/>
                    </a:cubicBezTo>
                    <a:cubicBezTo>
                      <a:pt x="608" y="1062"/>
                      <a:pt x="588" y="1003"/>
                      <a:pt x="565" y="957"/>
                    </a:cubicBezTo>
                    <a:cubicBezTo>
                      <a:pt x="543" y="912"/>
                      <a:pt x="517" y="861"/>
                      <a:pt x="485" y="811"/>
                    </a:cubicBezTo>
                    <a:cubicBezTo>
                      <a:pt x="454" y="761"/>
                      <a:pt x="414" y="705"/>
                      <a:pt x="379" y="655"/>
                    </a:cubicBezTo>
                    <a:cubicBezTo>
                      <a:pt x="344" y="605"/>
                      <a:pt x="302" y="551"/>
                      <a:pt x="272" y="510"/>
                    </a:cubicBezTo>
                    <a:cubicBezTo>
                      <a:pt x="242" y="469"/>
                      <a:pt x="221" y="444"/>
                      <a:pt x="196" y="411"/>
                    </a:cubicBezTo>
                    <a:cubicBezTo>
                      <a:pt x="171" y="378"/>
                      <a:pt x="145" y="344"/>
                      <a:pt x="124" y="314"/>
                    </a:cubicBezTo>
                    <a:cubicBezTo>
                      <a:pt x="102" y="285"/>
                      <a:pt x="82" y="260"/>
                      <a:pt x="66" y="234"/>
                    </a:cubicBezTo>
                    <a:cubicBezTo>
                      <a:pt x="50" y="208"/>
                      <a:pt x="39" y="186"/>
                      <a:pt x="29" y="159"/>
                    </a:cubicBezTo>
                    <a:cubicBezTo>
                      <a:pt x="19" y="132"/>
                      <a:pt x="9" y="98"/>
                      <a:pt x="5" y="72"/>
                    </a:cubicBezTo>
                    <a:cubicBezTo>
                      <a:pt x="1" y="46"/>
                      <a:pt x="0" y="0"/>
                      <a:pt x="2" y="3"/>
                    </a:cubicBezTo>
                    <a:cubicBezTo>
                      <a:pt x="4" y="6"/>
                      <a:pt x="11" y="63"/>
                      <a:pt x="17" y="87"/>
                    </a:cubicBezTo>
                    <a:cubicBezTo>
                      <a:pt x="23" y="111"/>
                      <a:pt x="25" y="119"/>
                      <a:pt x="38" y="146"/>
                    </a:cubicBezTo>
                    <a:cubicBezTo>
                      <a:pt x="51" y="174"/>
                      <a:pt x="70" y="216"/>
                      <a:pt x="95" y="253"/>
                    </a:cubicBezTo>
                    <a:cubicBezTo>
                      <a:pt x="120" y="290"/>
                      <a:pt x="160" y="334"/>
                      <a:pt x="186" y="369"/>
                    </a:cubicBezTo>
                    <a:cubicBezTo>
                      <a:pt x="212" y="404"/>
                      <a:pt x="232" y="435"/>
                      <a:pt x="254" y="464"/>
                    </a:cubicBezTo>
                    <a:cubicBezTo>
                      <a:pt x="276" y="493"/>
                      <a:pt x="299" y="520"/>
                      <a:pt x="317" y="543"/>
                    </a:cubicBezTo>
                    <a:cubicBezTo>
                      <a:pt x="335" y="566"/>
                      <a:pt x="344" y="580"/>
                      <a:pt x="362" y="605"/>
                    </a:cubicBezTo>
                    <a:cubicBezTo>
                      <a:pt x="380" y="630"/>
                      <a:pt x="406" y="661"/>
                      <a:pt x="428" y="693"/>
                    </a:cubicBezTo>
                    <a:cubicBezTo>
                      <a:pt x="451" y="725"/>
                      <a:pt x="476" y="759"/>
                      <a:pt x="502" y="796"/>
                    </a:cubicBezTo>
                    <a:cubicBezTo>
                      <a:pt x="527" y="835"/>
                      <a:pt x="556" y="881"/>
                      <a:pt x="578" y="922"/>
                    </a:cubicBezTo>
                    <a:cubicBezTo>
                      <a:pt x="602" y="962"/>
                      <a:pt x="627" y="1014"/>
                      <a:pt x="641" y="1043"/>
                    </a:cubicBezTo>
                    <a:cubicBezTo>
                      <a:pt x="656" y="1070"/>
                      <a:pt x="664" y="1082"/>
                      <a:pt x="664" y="1090"/>
                    </a:cubicBezTo>
                    <a:close/>
                  </a:path>
                </a:pathLst>
              </a:custGeom>
              <a:solidFill>
                <a:srgbClr val="C0C0C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8" name="Oval 64"/>
              <p:cNvSpPr>
                <a:spLocks noChangeArrowheads="1"/>
              </p:cNvSpPr>
              <p:nvPr/>
            </p:nvSpPr>
            <p:spPr bwMode="auto">
              <a:xfrm rot="21234367" flipV="1">
                <a:off x="6497" y="5333"/>
                <a:ext cx="16" cy="3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9" name="Oval 65"/>
              <p:cNvSpPr>
                <a:spLocks noChangeArrowheads="1"/>
              </p:cNvSpPr>
              <p:nvPr/>
            </p:nvSpPr>
            <p:spPr bwMode="auto">
              <a:xfrm rot="20658778" flipV="1">
                <a:off x="6453" y="5127"/>
                <a:ext cx="28" cy="72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 rot="-446062" flipH="1" flipV="1">
              <a:off x="3074" y="6780"/>
              <a:ext cx="628" cy="1726"/>
              <a:chOff x="6423" y="5054"/>
              <a:chExt cx="771" cy="2354"/>
            </a:xfrm>
          </p:grpSpPr>
          <p:sp>
            <p:nvSpPr>
              <p:cNvPr id="171" name="Oval 67"/>
              <p:cNvSpPr>
                <a:spLocks noChangeArrowheads="1"/>
              </p:cNvSpPr>
              <p:nvPr/>
            </p:nvSpPr>
            <p:spPr bwMode="auto">
              <a:xfrm rot="-332104">
                <a:off x="6423" y="5054"/>
                <a:ext cx="27" cy="45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>
                <a:off x="6439" y="5077"/>
                <a:ext cx="729" cy="2331"/>
              </a:xfrm>
              <a:custGeom>
                <a:avLst/>
                <a:gdLst/>
                <a:ahLst/>
                <a:cxnLst>
                  <a:cxn ang="0">
                    <a:pos x="701" y="2316"/>
                  </a:cxn>
                  <a:cxn ang="0">
                    <a:pos x="729" y="2174"/>
                  </a:cxn>
                  <a:cxn ang="0">
                    <a:pos x="729" y="2070"/>
                  </a:cxn>
                  <a:cxn ang="0">
                    <a:pos x="723" y="1962"/>
                  </a:cxn>
                  <a:cxn ang="0">
                    <a:pos x="675" y="1786"/>
                  </a:cxn>
                  <a:cxn ang="0">
                    <a:pos x="603" y="1627"/>
                  </a:cxn>
                  <a:cxn ang="0">
                    <a:pos x="497" y="1401"/>
                  </a:cxn>
                  <a:cxn ang="0">
                    <a:pos x="380" y="1166"/>
                  </a:cxn>
                  <a:cxn ang="0">
                    <a:pos x="291" y="992"/>
                  </a:cxn>
                  <a:cxn ang="0">
                    <a:pos x="187" y="755"/>
                  </a:cxn>
                  <a:cxn ang="0">
                    <a:pos x="112" y="532"/>
                  </a:cxn>
                  <a:cxn ang="0">
                    <a:pos x="65" y="362"/>
                  </a:cxn>
                  <a:cxn ang="0">
                    <a:pos x="21" y="158"/>
                  </a:cxn>
                  <a:cxn ang="0">
                    <a:pos x="3" y="60"/>
                  </a:cxn>
                  <a:cxn ang="0">
                    <a:pos x="46" y="50"/>
                  </a:cxn>
                  <a:cxn ang="0">
                    <a:pos x="117" y="362"/>
                  </a:cxn>
                  <a:cxn ang="0">
                    <a:pos x="175" y="568"/>
                  </a:cxn>
                  <a:cxn ang="0">
                    <a:pos x="277" y="855"/>
                  </a:cxn>
                  <a:cxn ang="0">
                    <a:pos x="372" y="1075"/>
                  </a:cxn>
                  <a:cxn ang="0">
                    <a:pos x="491" y="1334"/>
                  </a:cxn>
                  <a:cxn ang="0">
                    <a:pos x="619" y="1602"/>
                  </a:cxn>
                  <a:cxn ang="0">
                    <a:pos x="712" y="1841"/>
                  </a:cxn>
                  <a:cxn ang="0">
                    <a:pos x="746" y="2028"/>
                  </a:cxn>
                  <a:cxn ang="0">
                    <a:pos x="749" y="2160"/>
                  </a:cxn>
                  <a:cxn ang="0">
                    <a:pos x="728" y="2286"/>
                  </a:cxn>
                  <a:cxn ang="0">
                    <a:pos x="677" y="2403"/>
                  </a:cxn>
                  <a:cxn ang="0">
                    <a:pos x="644" y="2436"/>
                  </a:cxn>
                  <a:cxn ang="0">
                    <a:pos x="680" y="2376"/>
                  </a:cxn>
                  <a:cxn ang="0">
                    <a:pos x="701" y="2316"/>
                  </a:cxn>
                </a:cxnLst>
                <a:rect l="0" t="0" r="r" b="b"/>
                <a:pathLst>
                  <a:path w="752" h="2440">
                    <a:moveTo>
                      <a:pt x="701" y="2316"/>
                    </a:moveTo>
                    <a:cubicBezTo>
                      <a:pt x="711" y="2282"/>
                      <a:pt x="724" y="2214"/>
                      <a:pt x="729" y="2174"/>
                    </a:cubicBezTo>
                    <a:cubicBezTo>
                      <a:pt x="734" y="2133"/>
                      <a:pt x="730" y="2104"/>
                      <a:pt x="729" y="2070"/>
                    </a:cubicBezTo>
                    <a:cubicBezTo>
                      <a:pt x="728" y="2035"/>
                      <a:pt x="732" y="2010"/>
                      <a:pt x="723" y="1962"/>
                    </a:cubicBezTo>
                    <a:cubicBezTo>
                      <a:pt x="714" y="1915"/>
                      <a:pt x="695" y="1842"/>
                      <a:pt x="675" y="1786"/>
                    </a:cubicBezTo>
                    <a:cubicBezTo>
                      <a:pt x="656" y="1730"/>
                      <a:pt x="632" y="1690"/>
                      <a:pt x="603" y="1627"/>
                    </a:cubicBezTo>
                    <a:cubicBezTo>
                      <a:pt x="574" y="1562"/>
                      <a:pt x="534" y="1479"/>
                      <a:pt x="497" y="1401"/>
                    </a:cubicBezTo>
                    <a:cubicBezTo>
                      <a:pt x="460" y="1324"/>
                      <a:pt x="415" y="1236"/>
                      <a:pt x="380" y="1166"/>
                    </a:cubicBezTo>
                    <a:cubicBezTo>
                      <a:pt x="344" y="1098"/>
                      <a:pt x="323" y="1059"/>
                      <a:pt x="291" y="992"/>
                    </a:cubicBezTo>
                    <a:cubicBezTo>
                      <a:pt x="259" y="922"/>
                      <a:pt x="217" y="831"/>
                      <a:pt x="187" y="755"/>
                    </a:cubicBezTo>
                    <a:cubicBezTo>
                      <a:pt x="157" y="679"/>
                      <a:pt x="131" y="597"/>
                      <a:pt x="112" y="532"/>
                    </a:cubicBezTo>
                    <a:cubicBezTo>
                      <a:pt x="91" y="468"/>
                      <a:pt x="81" y="425"/>
                      <a:pt x="65" y="362"/>
                    </a:cubicBezTo>
                    <a:cubicBezTo>
                      <a:pt x="50" y="299"/>
                      <a:pt x="30" y="206"/>
                      <a:pt x="21" y="158"/>
                    </a:cubicBezTo>
                    <a:cubicBezTo>
                      <a:pt x="9" y="108"/>
                      <a:pt x="0" y="78"/>
                      <a:pt x="3" y="60"/>
                    </a:cubicBezTo>
                    <a:cubicBezTo>
                      <a:pt x="8" y="43"/>
                      <a:pt x="26" y="0"/>
                      <a:pt x="46" y="50"/>
                    </a:cubicBezTo>
                    <a:cubicBezTo>
                      <a:pt x="63" y="100"/>
                      <a:pt x="94" y="278"/>
                      <a:pt x="117" y="362"/>
                    </a:cubicBezTo>
                    <a:cubicBezTo>
                      <a:pt x="138" y="449"/>
                      <a:pt x="147" y="487"/>
                      <a:pt x="175" y="568"/>
                    </a:cubicBezTo>
                    <a:cubicBezTo>
                      <a:pt x="202" y="650"/>
                      <a:pt x="245" y="770"/>
                      <a:pt x="277" y="855"/>
                    </a:cubicBezTo>
                    <a:cubicBezTo>
                      <a:pt x="309" y="941"/>
                      <a:pt x="336" y="995"/>
                      <a:pt x="372" y="1075"/>
                    </a:cubicBezTo>
                    <a:cubicBezTo>
                      <a:pt x="410" y="1157"/>
                      <a:pt x="451" y="1247"/>
                      <a:pt x="491" y="1334"/>
                    </a:cubicBezTo>
                    <a:cubicBezTo>
                      <a:pt x="532" y="1421"/>
                      <a:pt x="581" y="1517"/>
                      <a:pt x="619" y="1602"/>
                    </a:cubicBezTo>
                    <a:cubicBezTo>
                      <a:pt x="655" y="1686"/>
                      <a:pt x="690" y="1771"/>
                      <a:pt x="712" y="1841"/>
                    </a:cubicBezTo>
                    <a:cubicBezTo>
                      <a:pt x="732" y="1913"/>
                      <a:pt x="740" y="1975"/>
                      <a:pt x="746" y="2028"/>
                    </a:cubicBezTo>
                    <a:cubicBezTo>
                      <a:pt x="752" y="2081"/>
                      <a:pt x="752" y="2117"/>
                      <a:pt x="749" y="2160"/>
                    </a:cubicBezTo>
                    <a:cubicBezTo>
                      <a:pt x="746" y="2203"/>
                      <a:pt x="740" y="2246"/>
                      <a:pt x="728" y="2286"/>
                    </a:cubicBezTo>
                    <a:cubicBezTo>
                      <a:pt x="716" y="2326"/>
                      <a:pt x="691" y="2378"/>
                      <a:pt x="677" y="2403"/>
                    </a:cubicBezTo>
                    <a:cubicBezTo>
                      <a:pt x="663" y="2428"/>
                      <a:pt x="644" y="2440"/>
                      <a:pt x="644" y="2436"/>
                    </a:cubicBezTo>
                    <a:cubicBezTo>
                      <a:pt x="644" y="2432"/>
                      <a:pt x="671" y="2396"/>
                      <a:pt x="680" y="2376"/>
                    </a:cubicBezTo>
                    <a:cubicBezTo>
                      <a:pt x="689" y="2356"/>
                      <a:pt x="697" y="2328"/>
                      <a:pt x="701" y="231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gamma/>
                      <a:shade val="86275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6" name="Group 69"/>
              <p:cNvGrpSpPr>
                <a:grpSpLocks/>
              </p:cNvGrpSpPr>
              <p:nvPr/>
            </p:nvGrpSpPr>
            <p:grpSpPr bwMode="auto">
              <a:xfrm>
                <a:off x="6453" y="5127"/>
                <a:ext cx="741" cy="1952"/>
                <a:chOff x="6453" y="5127"/>
                <a:chExt cx="741" cy="1952"/>
              </a:xfrm>
            </p:grpSpPr>
            <p:sp>
              <p:nvSpPr>
                <p:cNvPr id="174" name="Freeform 70"/>
                <p:cNvSpPr>
                  <a:spLocks/>
                </p:cNvSpPr>
                <p:nvPr/>
              </p:nvSpPr>
              <p:spPr bwMode="auto">
                <a:xfrm rot="120847" flipH="1" flipV="1">
                  <a:off x="6528" y="5415"/>
                  <a:ext cx="666" cy="1664"/>
                </a:xfrm>
                <a:custGeom>
                  <a:avLst/>
                  <a:gdLst/>
                  <a:ahLst/>
                  <a:cxnLst>
                    <a:cxn ang="0">
                      <a:pos x="664" y="1090"/>
                    </a:cxn>
                    <a:cxn ang="0">
                      <a:pos x="638" y="1093"/>
                    </a:cxn>
                    <a:cxn ang="0">
                      <a:pos x="620" y="1084"/>
                    </a:cxn>
                    <a:cxn ang="0">
                      <a:pos x="565" y="957"/>
                    </a:cxn>
                    <a:cxn ang="0">
                      <a:pos x="485" y="811"/>
                    </a:cxn>
                    <a:cxn ang="0">
                      <a:pos x="379" y="655"/>
                    </a:cxn>
                    <a:cxn ang="0">
                      <a:pos x="272" y="510"/>
                    </a:cxn>
                    <a:cxn ang="0">
                      <a:pos x="196" y="411"/>
                    </a:cxn>
                    <a:cxn ang="0">
                      <a:pos x="124" y="314"/>
                    </a:cxn>
                    <a:cxn ang="0">
                      <a:pos x="66" y="234"/>
                    </a:cxn>
                    <a:cxn ang="0">
                      <a:pos x="29" y="159"/>
                    </a:cxn>
                    <a:cxn ang="0">
                      <a:pos x="5" y="72"/>
                    </a:cxn>
                    <a:cxn ang="0">
                      <a:pos x="2" y="3"/>
                    </a:cxn>
                    <a:cxn ang="0">
                      <a:pos x="17" y="87"/>
                    </a:cxn>
                    <a:cxn ang="0">
                      <a:pos x="38" y="146"/>
                    </a:cxn>
                    <a:cxn ang="0">
                      <a:pos x="95" y="253"/>
                    </a:cxn>
                    <a:cxn ang="0">
                      <a:pos x="186" y="369"/>
                    </a:cxn>
                    <a:cxn ang="0">
                      <a:pos x="254" y="464"/>
                    </a:cxn>
                    <a:cxn ang="0">
                      <a:pos x="317" y="543"/>
                    </a:cxn>
                    <a:cxn ang="0">
                      <a:pos x="362" y="605"/>
                    </a:cxn>
                    <a:cxn ang="0">
                      <a:pos x="428" y="693"/>
                    </a:cxn>
                    <a:cxn ang="0">
                      <a:pos x="502" y="796"/>
                    </a:cxn>
                    <a:cxn ang="0">
                      <a:pos x="578" y="922"/>
                    </a:cxn>
                    <a:cxn ang="0">
                      <a:pos x="641" y="1043"/>
                    </a:cxn>
                    <a:cxn ang="0">
                      <a:pos x="664" y="1090"/>
                    </a:cxn>
                  </a:cxnLst>
                  <a:rect l="0" t="0" r="r" b="b"/>
                  <a:pathLst>
                    <a:path w="664" h="1106">
                      <a:moveTo>
                        <a:pt x="664" y="1090"/>
                      </a:moveTo>
                      <a:cubicBezTo>
                        <a:pt x="662" y="1098"/>
                        <a:pt x="645" y="1094"/>
                        <a:pt x="638" y="1093"/>
                      </a:cubicBezTo>
                      <a:cubicBezTo>
                        <a:pt x="630" y="1092"/>
                        <a:pt x="632" y="1106"/>
                        <a:pt x="620" y="1084"/>
                      </a:cubicBezTo>
                      <a:cubicBezTo>
                        <a:pt x="608" y="1062"/>
                        <a:pt x="588" y="1003"/>
                        <a:pt x="565" y="957"/>
                      </a:cubicBezTo>
                      <a:cubicBezTo>
                        <a:pt x="543" y="912"/>
                        <a:pt x="517" y="861"/>
                        <a:pt x="485" y="811"/>
                      </a:cubicBezTo>
                      <a:cubicBezTo>
                        <a:pt x="454" y="761"/>
                        <a:pt x="414" y="705"/>
                        <a:pt x="379" y="655"/>
                      </a:cubicBezTo>
                      <a:cubicBezTo>
                        <a:pt x="344" y="605"/>
                        <a:pt x="302" y="551"/>
                        <a:pt x="272" y="510"/>
                      </a:cubicBezTo>
                      <a:cubicBezTo>
                        <a:pt x="242" y="469"/>
                        <a:pt x="221" y="444"/>
                        <a:pt x="196" y="411"/>
                      </a:cubicBezTo>
                      <a:cubicBezTo>
                        <a:pt x="171" y="378"/>
                        <a:pt x="145" y="344"/>
                        <a:pt x="124" y="314"/>
                      </a:cubicBezTo>
                      <a:cubicBezTo>
                        <a:pt x="102" y="285"/>
                        <a:pt x="82" y="260"/>
                        <a:pt x="66" y="234"/>
                      </a:cubicBezTo>
                      <a:cubicBezTo>
                        <a:pt x="50" y="208"/>
                        <a:pt x="39" y="186"/>
                        <a:pt x="29" y="159"/>
                      </a:cubicBezTo>
                      <a:cubicBezTo>
                        <a:pt x="19" y="132"/>
                        <a:pt x="9" y="98"/>
                        <a:pt x="5" y="72"/>
                      </a:cubicBezTo>
                      <a:cubicBezTo>
                        <a:pt x="1" y="46"/>
                        <a:pt x="0" y="0"/>
                        <a:pt x="2" y="3"/>
                      </a:cubicBezTo>
                      <a:cubicBezTo>
                        <a:pt x="4" y="6"/>
                        <a:pt x="11" y="63"/>
                        <a:pt x="17" y="87"/>
                      </a:cubicBezTo>
                      <a:cubicBezTo>
                        <a:pt x="23" y="111"/>
                        <a:pt x="25" y="119"/>
                        <a:pt x="38" y="146"/>
                      </a:cubicBezTo>
                      <a:cubicBezTo>
                        <a:pt x="51" y="174"/>
                        <a:pt x="70" y="216"/>
                        <a:pt x="95" y="253"/>
                      </a:cubicBezTo>
                      <a:cubicBezTo>
                        <a:pt x="120" y="290"/>
                        <a:pt x="160" y="334"/>
                        <a:pt x="186" y="369"/>
                      </a:cubicBezTo>
                      <a:cubicBezTo>
                        <a:pt x="212" y="404"/>
                        <a:pt x="232" y="435"/>
                        <a:pt x="254" y="464"/>
                      </a:cubicBezTo>
                      <a:cubicBezTo>
                        <a:pt x="276" y="493"/>
                        <a:pt x="299" y="520"/>
                        <a:pt x="317" y="543"/>
                      </a:cubicBezTo>
                      <a:cubicBezTo>
                        <a:pt x="335" y="566"/>
                        <a:pt x="344" y="580"/>
                        <a:pt x="362" y="605"/>
                      </a:cubicBezTo>
                      <a:cubicBezTo>
                        <a:pt x="380" y="630"/>
                        <a:pt x="406" y="661"/>
                        <a:pt x="428" y="693"/>
                      </a:cubicBezTo>
                      <a:cubicBezTo>
                        <a:pt x="451" y="725"/>
                        <a:pt x="476" y="759"/>
                        <a:pt x="502" y="796"/>
                      </a:cubicBezTo>
                      <a:cubicBezTo>
                        <a:pt x="527" y="835"/>
                        <a:pt x="556" y="881"/>
                        <a:pt x="578" y="922"/>
                      </a:cubicBezTo>
                      <a:cubicBezTo>
                        <a:pt x="602" y="962"/>
                        <a:pt x="627" y="1014"/>
                        <a:pt x="641" y="1043"/>
                      </a:cubicBezTo>
                      <a:cubicBezTo>
                        <a:pt x="656" y="1070"/>
                        <a:pt x="664" y="1082"/>
                        <a:pt x="664" y="109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75" name="Oval 71"/>
                <p:cNvSpPr>
                  <a:spLocks noChangeArrowheads="1"/>
                </p:cNvSpPr>
                <p:nvPr/>
              </p:nvSpPr>
              <p:spPr bwMode="auto">
                <a:xfrm rot="21234367" flipV="1">
                  <a:off x="6497" y="5333"/>
                  <a:ext cx="16" cy="3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76" name="Oval 72"/>
                <p:cNvSpPr>
                  <a:spLocks noChangeArrowheads="1"/>
                </p:cNvSpPr>
                <p:nvPr/>
              </p:nvSpPr>
              <p:spPr bwMode="auto">
                <a:xfrm rot="20658778" flipV="1">
                  <a:off x="6453" y="5127"/>
                  <a:ext cx="28" cy="72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  <p:sp>
          <p:nvSpPr>
            <p:cNvPr id="69" name="Freeform 73"/>
            <p:cNvSpPr>
              <a:spLocks/>
            </p:cNvSpPr>
            <p:nvPr/>
          </p:nvSpPr>
          <p:spPr bwMode="auto">
            <a:xfrm rot="246815">
              <a:off x="565" y="12767"/>
              <a:ext cx="560" cy="391"/>
            </a:xfrm>
            <a:custGeom>
              <a:avLst/>
              <a:gdLst/>
              <a:ahLst/>
              <a:cxnLst>
                <a:cxn ang="0">
                  <a:pos x="610" y="458"/>
                </a:cxn>
                <a:cxn ang="0">
                  <a:pos x="603" y="143"/>
                </a:cxn>
                <a:cxn ang="0">
                  <a:pos x="520" y="458"/>
                </a:cxn>
                <a:cxn ang="0">
                  <a:pos x="500" y="0"/>
                </a:cxn>
                <a:cxn ang="0">
                  <a:pos x="460" y="440"/>
                </a:cxn>
                <a:cxn ang="0">
                  <a:pos x="400" y="10"/>
                </a:cxn>
                <a:cxn ang="0">
                  <a:pos x="400" y="465"/>
                </a:cxn>
                <a:cxn ang="0">
                  <a:pos x="200" y="30"/>
                </a:cxn>
                <a:cxn ang="0">
                  <a:pos x="360" y="470"/>
                </a:cxn>
                <a:cxn ang="0">
                  <a:pos x="70" y="180"/>
                </a:cxn>
                <a:cxn ang="0">
                  <a:pos x="310" y="480"/>
                </a:cxn>
                <a:cxn ang="0">
                  <a:pos x="50" y="290"/>
                </a:cxn>
                <a:cxn ang="0">
                  <a:pos x="190" y="480"/>
                </a:cxn>
                <a:cxn ang="0">
                  <a:pos x="0" y="340"/>
                </a:cxn>
                <a:cxn ang="0">
                  <a:pos x="40" y="450"/>
                </a:cxn>
              </a:cxnLst>
              <a:rect l="0" t="0" r="r" b="b"/>
              <a:pathLst>
                <a:path w="610" h="480">
                  <a:moveTo>
                    <a:pt x="610" y="458"/>
                  </a:moveTo>
                  <a:lnTo>
                    <a:pt x="603" y="143"/>
                  </a:lnTo>
                  <a:lnTo>
                    <a:pt x="520" y="458"/>
                  </a:lnTo>
                  <a:lnTo>
                    <a:pt x="500" y="0"/>
                  </a:lnTo>
                  <a:lnTo>
                    <a:pt x="460" y="440"/>
                  </a:lnTo>
                  <a:lnTo>
                    <a:pt x="400" y="10"/>
                  </a:lnTo>
                  <a:lnTo>
                    <a:pt x="400" y="465"/>
                  </a:lnTo>
                  <a:lnTo>
                    <a:pt x="200" y="30"/>
                  </a:lnTo>
                  <a:lnTo>
                    <a:pt x="360" y="470"/>
                  </a:lnTo>
                  <a:lnTo>
                    <a:pt x="70" y="180"/>
                  </a:lnTo>
                  <a:lnTo>
                    <a:pt x="310" y="480"/>
                  </a:lnTo>
                  <a:lnTo>
                    <a:pt x="50" y="290"/>
                  </a:lnTo>
                  <a:lnTo>
                    <a:pt x="190" y="480"/>
                  </a:lnTo>
                  <a:lnTo>
                    <a:pt x="0" y="340"/>
                  </a:lnTo>
                  <a:lnTo>
                    <a:pt x="40" y="45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 flipH="1">
              <a:off x="2802" y="12841"/>
              <a:ext cx="453" cy="322"/>
            </a:xfrm>
            <a:custGeom>
              <a:avLst/>
              <a:gdLst/>
              <a:ahLst/>
              <a:cxnLst>
                <a:cxn ang="0">
                  <a:pos x="610" y="458"/>
                </a:cxn>
                <a:cxn ang="0">
                  <a:pos x="603" y="143"/>
                </a:cxn>
                <a:cxn ang="0">
                  <a:pos x="520" y="458"/>
                </a:cxn>
                <a:cxn ang="0">
                  <a:pos x="500" y="0"/>
                </a:cxn>
                <a:cxn ang="0">
                  <a:pos x="460" y="440"/>
                </a:cxn>
                <a:cxn ang="0">
                  <a:pos x="400" y="10"/>
                </a:cxn>
                <a:cxn ang="0">
                  <a:pos x="400" y="465"/>
                </a:cxn>
                <a:cxn ang="0">
                  <a:pos x="200" y="30"/>
                </a:cxn>
                <a:cxn ang="0">
                  <a:pos x="360" y="470"/>
                </a:cxn>
                <a:cxn ang="0">
                  <a:pos x="70" y="180"/>
                </a:cxn>
                <a:cxn ang="0">
                  <a:pos x="310" y="480"/>
                </a:cxn>
                <a:cxn ang="0">
                  <a:pos x="50" y="290"/>
                </a:cxn>
                <a:cxn ang="0">
                  <a:pos x="190" y="480"/>
                </a:cxn>
                <a:cxn ang="0">
                  <a:pos x="0" y="340"/>
                </a:cxn>
                <a:cxn ang="0">
                  <a:pos x="40" y="450"/>
                </a:cxn>
              </a:cxnLst>
              <a:rect l="0" t="0" r="r" b="b"/>
              <a:pathLst>
                <a:path w="610" h="480">
                  <a:moveTo>
                    <a:pt x="610" y="458"/>
                  </a:moveTo>
                  <a:lnTo>
                    <a:pt x="603" y="143"/>
                  </a:lnTo>
                  <a:lnTo>
                    <a:pt x="520" y="458"/>
                  </a:lnTo>
                  <a:lnTo>
                    <a:pt x="500" y="0"/>
                  </a:lnTo>
                  <a:lnTo>
                    <a:pt x="460" y="440"/>
                  </a:lnTo>
                  <a:lnTo>
                    <a:pt x="400" y="10"/>
                  </a:lnTo>
                  <a:lnTo>
                    <a:pt x="400" y="465"/>
                  </a:lnTo>
                  <a:lnTo>
                    <a:pt x="200" y="30"/>
                  </a:lnTo>
                  <a:lnTo>
                    <a:pt x="360" y="470"/>
                  </a:lnTo>
                  <a:lnTo>
                    <a:pt x="70" y="180"/>
                  </a:lnTo>
                  <a:lnTo>
                    <a:pt x="310" y="480"/>
                  </a:lnTo>
                  <a:lnTo>
                    <a:pt x="50" y="290"/>
                  </a:lnTo>
                  <a:lnTo>
                    <a:pt x="190" y="480"/>
                  </a:lnTo>
                  <a:lnTo>
                    <a:pt x="0" y="340"/>
                  </a:lnTo>
                  <a:lnTo>
                    <a:pt x="40" y="45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309" y="10366"/>
              <a:ext cx="1206" cy="2463"/>
            </a:xfrm>
            <a:custGeom>
              <a:avLst/>
              <a:gdLst/>
              <a:ahLst/>
              <a:cxnLst>
                <a:cxn ang="0">
                  <a:pos x="191" y="210"/>
                </a:cxn>
                <a:cxn ang="0">
                  <a:pos x="167" y="548"/>
                </a:cxn>
                <a:cxn ang="0">
                  <a:pos x="138" y="858"/>
                </a:cxn>
                <a:cxn ang="0">
                  <a:pos x="137" y="1194"/>
                </a:cxn>
                <a:cxn ang="0">
                  <a:pos x="126" y="1297"/>
                </a:cxn>
                <a:cxn ang="0">
                  <a:pos x="114" y="1468"/>
                </a:cxn>
                <a:cxn ang="0">
                  <a:pos x="123" y="1953"/>
                </a:cxn>
                <a:cxn ang="0">
                  <a:pos x="123" y="2095"/>
                </a:cxn>
                <a:cxn ang="0">
                  <a:pos x="111" y="2227"/>
                </a:cxn>
                <a:cxn ang="0">
                  <a:pos x="58" y="2585"/>
                </a:cxn>
                <a:cxn ang="0">
                  <a:pos x="41" y="2792"/>
                </a:cxn>
                <a:cxn ang="0">
                  <a:pos x="0" y="2946"/>
                </a:cxn>
                <a:cxn ang="0">
                  <a:pos x="32" y="2957"/>
                </a:cxn>
                <a:cxn ang="0">
                  <a:pos x="122" y="2957"/>
                </a:cxn>
                <a:cxn ang="0">
                  <a:pos x="211" y="2960"/>
                </a:cxn>
                <a:cxn ang="0">
                  <a:pos x="310" y="2957"/>
                </a:cxn>
                <a:cxn ang="0">
                  <a:pos x="414" y="2955"/>
                </a:cxn>
                <a:cxn ang="0">
                  <a:pos x="472" y="2935"/>
                </a:cxn>
                <a:cxn ang="0">
                  <a:pos x="458" y="2838"/>
                </a:cxn>
                <a:cxn ang="0">
                  <a:pos x="458" y="2713"/>
                </a:cxn>
                <a:cxn ang="0">
                  <a:pos x="471" y="2514"/>
                </a:cxn>
                <a:cxn ang="0">
                  <a:pos x="477" y="2315"/>
                </a:cxn>
                <a:cxn ang="0">
                  <a:pos x="472" y="2166"/>
                </a:cxn>
                <a:cxn ang="0">
                  <a:pos x="513" y="1916"/>
                </a:cxn>
                <a:cxn ang="0">
                  <a:pos x="558" y="1686"/>
                </a:cxn>
                <a:cxn ang="0">
                  <a:pos x="616" y="1486"/>
                </a:cxn>
                <a:cxn ang="0">
                  <a:pos x="651" y="1104"/>
                </a:cxn>
                <a:cxn ang="0">
                  <a:pos x="680" y="870"/>
                </a:cxn>
                <a:cxn ang="0">
                  <a:pos x="715" y="774"/>
                </a:cxn>
                <a:cxn ang="0">
                  <a:pos x="764" y="1060"/>
                </a:cxn>
                <a:cxn ang="0">
                  <a:pos x="797" y="1367"/>
                </a:cxn>
                <a:cxn ang="0">
                  <a:pos x="886" y="1744"/>
                </a:cxn>
                <a:cxn ang="0">
                  <a:pos x="936" y="1870"/>
                </a:cxn>
                <a:cxn ang="0">
                  <a:pos x="942" y="1996"/>
                </a:cxn>
                <a:cxn ang="0">
                  <a:pos x="974" y="2281"/>
                </a:cxn>
                <a:cxn ang="0">
                  <a:pos x="1024" y="2556"/>
                </a:cxn>
                <a:cxn ang="0">
                  <a:pos x="1028" y="2966"/>
                </a:cxn>
                <a:cxn ang="0">
                  <a:pos x="1054" y="2994"/>
                </a:cxn>
                <a:cxn ang="0">
                  <a:pos x="1127" y="2986"/>
                </a:cxn>
                <a:cxn ang="0">
                  <a:pos x="1347" y="2977"/>
                </a:cxn>
                <a:cxn ang="0">
                  <a:pos x="1448" y="2960"/>
                </a:cxn>
                <a:cxn ang="0">
                  <a:pos x="1486" y="2929"/>
                </a:cxn>
                <a:cxn ang="0">
                  <a:pos x="1397" y="2470"/>
                </a:cxn>
                <a:cxn ang="0">
                  <a:pos x="1348" y="2095"/>
                </a:cxn>
                <a:cxn ang="0">
                  <a:pos x="1292" y="1804"/>
                </a:cxn>
                <a:cxn ang="0">
                  <a:pos x="1253" y="1329"/>
                </a:cxn>
                <a:cxn ang="0">
                  <a:pos x="1250" y="879"/>
                </a:cxn>
                <a:cxn ang="0">
                  <a:pos x="1213" y="530"/>
                </a:cxn>
                <a:cxn ang="0">
                  <a:pos x="1191" y="140"/>
                </a:cxn>
                <a:cxn ang="0">
                  <a:pos x="1161" y="0"/>
                </a:cxn>
                <a:cxn ang="0">
                  <a:pos x="771" y="80"/>
                </a:cxn>
                <a:cxn ang="0">
                  <a:pos x="581" y="100"/>
                </a:cxn>
                <a:cxn ang="0">
                  <a:pos x="231" y="110"/>
                </a:cxn>
                <a:cxn ang="0">
                  <a:pos x="191" y="210"/>
                </a:cxn>
              </a:cxnLst>
              <a:rect l="0" t="0" r="r" b="b"/>
              <a:pathLst>
                <a:path w="1486" h="2994">
                  <a:moveTo>
                    <a:pt x="191" y="210"/>
                  </a:moveTo>
                  <a:lnTo>
                    <a:pt x="167" y="548"/>
                  </a:lnTo>
                  <a:lnTo>
                    <a:pt x="138" y="858"/>
                  </a:lnTo>
                  <a:cubicBezTo>
                    <a:pt x="141" y="993"/>
                    <a:pt x="137" y="1077"/>
                    <a:pt x="137" y="1194"/>
                  </a:cubicBezTo>
                  <a:lnTo>
                    <a:pt x="126" y="1297"/>
                  </a:lnTo>
                  <a:lnTo>
                    <a:pt x="114" y="1468"/>
                  </a:lnTo>
                  <a:lnTo>
                    <a:pt x="123" y="1953"/>
                  </a:lnTo>
                  <a:lnTo>
                    <a:pt x="123" y="2095"/>
                  </a:lnTo>
                  <a:lnTo>
                    <a:pt x="111" y="2227"/>
                  </a:lnTo>
                  <a:lnTo>
                    <a:pt x="58" y="2585"/>
                  </a:lnTo>
                  <a:lnTo>
                    <a:pt x="41" y="2792"/>
                  </a:lnTo>
                  <a:lnTo>
                    <a:pt x="0" y="2946"/>
                  </a:lnTo>
                  <a:lnTo>
                    <a:pt x="32" y="2957"/>
                  </a:lnTo>
                  <a:lnTo>
                    <a:pt x="122" y="2957"/>
                  </a:lnTo>
                  <a:lnTo>
                    <a:pt x="211" y="2960"/>
                  </a:lnTo>
                  <a:lnTo>
                    <a:pt x="310" y="2957"/>
                  </a:lnTo>
                  <a:lnTo>
                    <a:pt x="414" y="2955"/>
                  </a:lnTo>
                  <a:lnTo>
                    <a:pt x="472" y="2935"/>
                  </a:lnTo>
                  <a:lnTo>
                    <a:pt x="458" y="2838"/>
                  </a:lnTo>
                  <a:lnTo>
                    <a:pt x="458" y="2713"/>
                  </a:lnTo>
                  <a:lnTo>
                    <a:pt x="471" y="2514"/>
                  </a:lnTo>
                  <a:lnTo>
                    <a:pt x="477" y="2315"/>
                  </a:lnTo>
                  <a:lnTo>
                    <a:pt x="472" y="2166"/>
                  </a:lnTo>
                  <a:lnTo>
                    <a:pt x="513" y="1916"/>
                  </a:lnTo>
                  <a:lnTo>
                    <a:pt x="558" y="1686"/>
                  </a:lnTo>
                  <a:lnTo>
                    <a:pt x="616" y="1486"/>
                  </a:lnTo>
                  <a:lnTo>
                    <a:pt x="651" y="1104"/>
                  </a:lnTo>
                  <a:lnTo>
                    <a:pt x="680" y="870"/>
                  </a:lnTo>
                  <a:lnTo>
                    <a:pt x="715" y="774"/>
                  </a:lnTo>
                  <a:lnTo>
                    <a:pt x="764" y="1060"/>
                  </a:lnTo>
                  <a:lnTo>
                    <a:pt x="797" y="1367"/>
                  </a:lnTo>
                  <a:lnTo>
                    <a:pt x="886" y="1744"/>
                  </a:lnTo>
                  <a:lnTo>
                    <a:pt x="936" y="1870"/>
                  </a:lnTo>
                  <a:lnTo>
                    <a:pt x="942" y="1996"/>
                  </a:lnTo>
                  <a:lnTo>
                    <a:pt x="974" y="2281"/>
                  </a:lnTo>
                  <a:lnTo>
                    <a:pt x="1024" y="2556"/>
                  </a:lnTo>
                  <a:lnTo>
                    <a:pt x="1028" y="2966"/>
                  </a:lnTo>
                  <a:lnTo>
                    <a:pt x="1054" y="2994"/>
                  </a:lnTo>
                  <a:lnTo>
                    <a:pt x="1127" y="2986"/>
                  </a:lnTo>
                  <a:lnTo>
                    <a:pt x="1347" y="2977"/>
                  </a:lnTo>
                  <a:lnTo>
                    <a:pt x="1448" y="2960"/>
                  </a:lnTo>
                  <a:lnTo>
                    <a:pt x="1486" y="2929"/>
                  </a:lnTo>
                  <a:lnTo>
                    <a:pt x="1397" y="2470"/>
                  </a:lnTo>
                  <a:lnTo>
                    <a:pt x="1348" y="2095"/>
                  </a:lnTo>
                  <a:lnTo>
                    <a:pt x="1292" y="1804"/>
                  </a:lnTo>
                  <a:lnTo>
                    <a:pt x="1253" y="1329"/>
                  </a:lnTo>
                  <a:lnTo>
                    <a:pt x="1250" y="879"/>
                  </a:lnTo>
                  <a:lnTo>
                    <a:pt x="1213" y="530"/>
                  </a:lnTo>
                  <a:lnTo>
                    <a:pt x="1191" y="140"/>
                  </a:lnTo>
                  <a:lnTo>
                    <a:pt x="1161" y="0"/>
                  </a:lnTo>
                  <a:lnTo>
                    <a:pt x="771" y="80"/>
                  </a:lnTo>
                  <a:lnTo>
                    <a:pt x="581" y="100"/>
                  </a:lnTo>
                  <a:lnTo>
                    <a:pt x="231" y="110"/>
                  </a:lnTo>
                  <a:lnTo>
                    <a:pt x="191" y="210"/>
                  </a:lnTo>
                  <a:close/>
                </a:path>
              </a:pathLst>
            </a:custGeom>
            <a:gradFill rotWithShape="1">
              <a:gsLst>
                <a:gs pos="0">
                  <a:srgbClr val="00CCFF">
                    <a:gamma/>
                    <a:shade val="6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 rot="12346">
              <a:off x="2111" y="12091"/>
              <a:ext cx="273" cy="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68"/>
                </a:cxn>
                <a:cxn ang="0">
                  <a:pos x="38" y="137"/>
                </a:cxn>
                <a:cxn ang="0">
                  <a:pos x="77" y="248"/>
                </a:cxn>
                <a:cxn ang="0">
                  <a:pos x="115" y="304"/>
                </a:cxn>
                <a:cxn ang="0">
                  <a:pos x="175" y="325"/>
                </a:cxn>
                <a:cxn ang="0">
                  <a:pos x="248" y="355"/>
                </a:cxn>
                <a:cxn ang="0">
                  <a:pos x="201" y="338"/>
                </a:cxn>
                <a:cxn ang="0">
                  <a:pos x="158" y="295"/>
                </a:cxn>
                <a:cxn ang="0">
                  <a:pos x="102" y="214"/>
                </a:cxn>
                <a:cxn ang="0">
                  <a:pos x="68" y="154"/>
                </a:cxn>
                <a:cxn ang="0">
                  <a:pos x="30" y="55"/>
                </a:cxn>
                <a:cxn ang="0">
                  <a:pos x="0" y="0"/>
                </a:cxn>
              </a:cxnLst>
              <a:rect l="0" t="0" r="r" b="b"/>
              <a:pathLst>
                <a:path w="252" h="357">
                  <a:moveTo>
                    <a:pt x="0" y="0"/>
                  </a:moveTo>
                  <a:lnTo>
                    <a:pt x="17" y="68"/>
                  </a:lnTo>
                  <a:lnTo>
                    <a:pt x="38" y="137"/>
                  </a:lnTo>
                  <a:lnTo>
                    <a:pt x="77" y="248"/>
                  </a:lnTo>
                  <a:lnTo>
                    <a:pt x="115" y="304"/>
                  </a:lnTo>
                  <a:lnTo>
                    <a:pt x="175" y="325"/>
                  </a:lnTo>
                  <a:cubicBezTo>
                    <a:pt x="180" y="334"/>
                    <a:pt x="235" y="349"/>
                    <a:pt x="248" y="355"/>
                  </a:cubicBezTo>
                  <a:cubicBezTo>
                    <a:pt x="252" y="357"/>
                    <a:pt x="201" y="338"/>
                    <a:pt x="201" y="338"/>
                  </a:cubicBezTo>
                  <a:lnTo>
                    <a:pt x="158" y="295"/>
                  </a:lnTo>
                  <a:lnTo>
                    <a:pt x="102" y="214"/>
                  </a:lnTo>
                  <a:lnTo>
                    <a:pt x="68" y="154"/>
                  </a:lnTo>
                  <a:lnTo>
                    <a:pt x="30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 rot="12346">
              <a:off x="1486" y="12144"/>
              <a:ext cx="208" cy="47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58" y="86"/>
                </a:cxn>
                <a:cxn ang="0">
                  <a:pos x="145" y="176"/>
                </a:cxn>
                <a:cxn ang="0">
                  <a:pos x="111" y="296"/>
                </a:cxn>
                <a:cxn ang="0">
                  <a:pos x="68" y="343"/>
                </a:cxn>
                <a:cxn ang="0">
                  <a:pos x="0" y="433"/>
                </a:cxn>
                <a:cxn ang="0">
                  <a:pos x="111" y="291"/>
                </a:cxn>
                <a:cxn ang="0">
                  <a:pos x="158" y="231"/>
                </a:cxn>
                <a:cxn ang="0">
                  <a:pos x="180" y="146"/>
                </a:cxn>
                <a:cxn ang="0">
                  <a:pos x="193" y="116"/>
                </a:cxn>
                <a:cxn ang="0">
                  <a:pos x="184" y="0"/>
                </a:cxn>
              </a:cxnLst>
              <a:rect l="0" t="0" r="r" b="b"/>
              <a:pathLst>
                <a:path w="193" h="433">
                  <a:moveTo>
                    <a:pt x="184" y="0"/>
                  </a:moveTo>
                  <a:lnTo>
                    <a:pt x="158" y="86"/>
                  </a:lnTo>
                  <a:lnTo>
                    <a:pt x="145" y="176"/>
                  </a:lnTo>
                  <a:lnTo>
                    <a:pt x="111" y="296"/>
                  </a:lnTo>
                  <a:lnTo>
                    <a:pt x="68" y="343"/>
                  </a:lnTo>
                  <a:lnTo>
                    <a:pt x="0" y="433"/>
                  </a:lnTo>
                  <a:lnTo>
                    <a:pt x="111" y="291"/>
                  </a:lnTo>
                  <a:lnTo>
                    <a:pt x="158" y="231"/>
                  </a:lnTo>
                  <a:lnTo>
                    <a:pt x="180" y="146"/>
                  </a:lnTo>
                  <a:lnTo>
                    <a:pt x="193" y="116"/>
                  </a:lnTo>
                  <a:lnTo>
                    <a:pt x="18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1550" y="8330"/>
              <a:ext cx="534" cy="564"/>
            </a:xfrm>
            <a:custGeom>
              <a:avLst/>
              <a:gdLst/>
              <a:ahLst/>
              <a:cxnLst>
                <a:cxn ang="0">
                  <a:pos x="151" y="685"/>
                </a:cxn>
                <a:cxn ang="0">
                  <a:pos x="91" y="640"/>
                </a:cxn>
                <a:cxn ang="0">
                  <a:pos x="36" y="503"/>
                </a:cxn>
                <a:cxn ang="0">
                  <a:pos x="20" y="428"/>
                </a:cxn>
                <a:cxn ang="0">
                  <a:pos x="3" y="343"/>
                </a:cxn>
                <a:cxn ang="0">
                  <a:pos x="0" y="205"/>
                </a:cxn>
                <a:cxn ang="0">
                  <a:pos x="22" y="133"/>
                </a:cxn>
                <a:cxn ang="0">
                  <a:pos x="64" y="85"/>
                </a:cxn>
                <a:cxn ang="0">
                  <a:pos x="96" y="58"/>
                </a:cxn>
                <a:cxn ang="0">
                  <a:pos x="136" y="30"/>
                </a:cxn>
                <a:cxn ang="0">
                  <a:pos x="210" y="26"/>
                </a:cxn>
                <a:cxn ang="0">
                  <a:pos x="292" y="5"/>
                </a:cxn>
                <a:cxn ang="0">
                  <a:pos x="383" y="0"/>
                </a:cxn>
                <a:cxn ang="0">
                  <a:pos x="434" y="17"/>
                </a:cxn>
                <a:cxn ang="0">
                  <a:pos x="489" y="17"/>
                </a:cxn>
                <a:cxn ang="0">
                  <a:pos x="549" y="37"/>
                </a:cxn>
                <a:cxn ang="0">
                  <a:pos x="614" y="44"/>
                </a:cxn>
                <a:cxn ang="0">
                  <a:pos x="634" y="62"/>
                </a:cxn>
                <a:cxn ang="0">
                  <a:pos x="634" y="86"/>
                </a:cxn>
                <a:cxn ang="0">
                  <a:pos x="610" y="147"/>
                </a:cxn>
                <a:cxn ang="0">
                  <a:pos x="563" y="172"/>
                </a:cxn>
                <a:cxn ang="0">
                  <a:pos x="441" y="175"/>
                </a:cxn>
                <a:cxn ang="0">
                  <a:pos x="374" y="164"/>
                </a:cxn>
                <a:cxn ang="0">
                  <a:pos x="323" y="168"/>
                </a:cxn>
                <a:cxn ang="0">
                  <a:pos x="289" y="179"/>
                </a:cxn>
                <a:cxn ang="0">
                  <a:pos x="282" y="221"/>
                </a:cxn>
                <a:cxn ang="0">
                  <a:pos x="286" y="249"/>
                </a:cxn>
                <a:cxn ang="0">
                  <a:pos x="314" y="285"/>
                </a:cxn>
                <a:cxn ang="0">
                  <a:pos x="320" y="324"/>
                </a:cxn>
                <a:cxn ang="0">
                  <a:pos x="289" y="343"/>
                </a:cxn>
                <a:cxn ang="0">
                  <a:pos x="284" y="444"/>
                </a:cxn>
                <a:cxn ang="0">
                  <a:pos x="233" y="444"/>
                </a:cxn>
                <a:cxn ang="0">
                  <a:pos x="218" y="391"/>
                </a:cxn>
                <a:cxn ang="0">
                  <a:pos x="171" y="345"/>
                </a:cxn>
                <a:cxn ang="0">
                  <a:pos x="130" y="334"/>
                </a:cxn>
                <a:cxn ang="0">
                  <a:pos x="116" y="341"/>
                </a:cxn>
                <a:cxn ang="0">
                  <a:pos x="92" y="463"/>
                </a:cxn>
                <a:cxn ang="0">
                  <a:pos x="105" y="499"/>
                </a:cxn>
                <a:cxn ang="0">
                  <a:pos x="147" y="551"/>
                </a:cxn>
                <a:cxn ang="0">
                  <a:pos x="189" y="588"/>
                </a:cxn>
              </a:cxnLst>
              <a:rect l="0" t="0" r="r" b="b"/>
              <a:pathLst>
                <a:path w="634" h="685">
                  <a:moveTo>
                    <a:pt x="151" y="685"/>
                  </a:moveTo>
                  <a:lnTo>
                    <a:pt x="91" y="640"/>
                  </a:lnTo>
                  <a:lnTo>
                    <a:pt x="36" y="503"/>
                  </a:lnTo>
                  <a:lnTo>
                    <a:pt x="20" y="428"/>
                  </a:lnTo>
                  <a:lnTo>
                    <a:pt x="3" y="343"/>
                  </a:lnTo>
                  <a:lnTo>
                    <a:pt x="0" y="205"/>
                  </a:lnTo>
                  <a:lnTo>
                    <a:pt x="22" y="133"/>
                  </a:lnTo>
                  <a:lnTo>
                    <a:pt x="64" y="85"/>
                  </a:lnTo>
                  <a:lnTo>
                    <a:pt x="96" y="58"/>
                  </a:lnTo>
                  <a:lnTo>
                    <a:pt x="136" y="30"/>
                  </a:lnTo>
                  <a:lnTo>
                    <a:pt x="210" y="26"/>
                  </a:lnTo>
                  <a:lnTo>
                    <a:pt x="292" y="5"/>
                  </a:lnTo>
                  <a:lnTo>
                    <a:pt x="383" y="0"/>
                  </a:lnTo>
                  <a:lnTo>
                    <a:pt x="434" y="17"/>
                  </a:lnTo>
                  <a:lnTo>
                    <a:pt x="489" y="17"/>
                  </a:lnTo>
                  <a:lnTo>
                    <a:pt x="549" y="37"/>
                  </a:lnTo>
                  <a:lnTo>
                    <a:pt x="614" y="44"/>
                  </a:lnTo>
                  <a:lnTo>
                    <a:pt x="634" y="62"/>
                  </a:lnTo>
                  <a:lnTo>
                    <a:pt x="634" y="86"/>
                  </a:lnTo>
                  <a:lnTo>
                    <a:pt x="610" y="147"/>
                  </a:lnTo>
                  <a:lnTo>
                    <a:pt x="563" y="172"/>
                  </a:lnTo>
                  <a:lnTo>
                    <a:pt x="441" y="175"/>
                  </a:lnTo>
                  <a:lnTo>
                    <a:pt x="374" y="164"/>
                  </a:lnTo>
                  <a:lnTo>
                    <a:pt x="323" y="168"/>
                  </a:lnTo>
                  <a:lnTo>
                    <a:pt x="289" y="179"/>
                  </a:lnTo>
                  <a:lnTo>
                    <a:pt x="282" y="221"/>
                  </a:lnTo>
                  <a:lnTo>
                    <a:pt x="286" y="249"/>
                  </a:lnTo>
                  <a:lnTo>
                    <a:pt x="314" y="285"/>
                  </a:lnTo>
                  <a:lnTo>
                    <a:pt x="320" y="324"/>
                  </a:lnTo>
                  <a:lnTo>
                    <a:pt x="289" y="343"/>
                  </a:lnTo>
                  <a:lnTo>
                    <a:pt x="284" y="444"/>
                  </a:lnTo>
                  <a:lnTo>
                    <a:pt x="233" y="444"/>
                  </a:lnTo>
                  <a:lnTo>
                    <a:pt x="218" y="391"/>
                  </a:lnTo>
                  <a:lnTo>
                    <a:pt x="171" y="345"/>
                  </a:lnTo>
                  <a:lnTo>
                    <a:pt x="130" y="334"/>
                  </a:lnTo>
                  <a:lnTo>
                    <a:pt x="116" y="341"/>
                  </a:lnTo>
                  <a:cubicBezTo>
                    <a:pt x="84" y="417"/>
                    <a:pt x="92" y="377"/>
                    <a:pt x="92" y="463"/>
                  </a:cubicBezTo>
                  <a:lnTo>
                    <a:pt x="105" y="499"/>
                  </a:lnTo>
                  <a:lnTo>
                    <a:pt x="147" y="551"/>
                  </a:lnTo>
                  <a:lnTo>
                    <a:pt x="189" y="588"/>
                  </a:lnTo>
                </a:path>
              </a:pathLst>
            </a:cu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1667" y="8757"/>
              <a:ext cx="209" cy="25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9" y="53"/>
                </a:cxn>
                <a:cxn ang="0">
                  <a:pos x="8" y="98"/>
                </a:cxn>
                <a:cxn ang="0">
                  <a:pos x="17" y="160"/>
                </a:cxn>
                <a:cxn ang="0">
                  <a:pos x="0" y="236"/>
                </a:cxn>
                <a:cxn ang="0">
                  <a:pos x="107" y="258"/>
                </a:cxn>
                <a:cxn ang="0">
                  <a:pos x="206" y="225"/>
                </a:cxn>
              </a:cxnLst>
              <a:rect l="0" t="0" r="r" b="b"/>
              <a:pathLst>
                <a:path w="206" h="258">
                  <a:moveTo>
                    <a:pt x="67" y="0"/>
                  </a:moveTo>
                  <a:lnTo>
                    <a:pt x="29" y="53"/>
                  </a:lnTo>
                  <a:lnTo>
                    <a:pt x="8" y="98"/>
                  </a:lnTo>
                  <a:lnTo>
                    <a:pt x="17" y="160"/>
                  </a:lnTo>
                  <a:lnTo>
                    <a:pt x="0" y="236"/>
                  </a:lnTo>
                  <a:lnTo>
                    <a:pt x="107" y="258"/>
                  </a:lnTo>
                  <a:lnTo>
                    <a:pt x="206" y="225"/>
                  </a:lnTo>
                </a:path>
              </a:pathLst>
            </a:custGeom>
            <a:gradFill rotWithShape="1">
              <a:gsLst>
                <a:gs pos="0">
                  <a:srgbClr val="F9D7B1">
                    <a:gamma/>
                    <a:shade val="96078"/>
                    <a:invGamma/>
                  </a:srgbClr>
                </a:gs>
                <a:gs pos="100000">
                  <a:srgbClr val="F9D7B1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2078" y="8631"/>
              <a:ext cx="24" cy="4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5" y="35"/>
                </a:cxn>
                <a:cxn ang="0">
                  <a:pos x="55" y="0"/>
                </a:cxn>
                <a:cxn ang="0">
                  <a:pos x="50" y="40"/>
                </a:cxn>
                <a:cxn ang="0">
                  <a:pos x="15" y="95"/>
                </a:cxn>
              </a:cxnLst>
              <a:rect l="0" t="0" r="r" b="b"/>
              <a:pathLst>
                <a:path w="55" h="95">
                  <a:moveTo>
                    <a:pt x="0" y="45"/>
                  </a:moveTo>
                  <a:lnTo>
                    <a:pt x="35" y="35"/>
                  </a:lnTo>
                  <a:lnTo>
                    <a:pt x="55" y="0"/>
                  </a:lnTo>
                  <a:lnTo>
                    <a:pt x="50" y="40"/>
                  </a:lnTo>
                  <a:lnTo>
                    <a:pt x="15" y="95"/>
                  </a:lnTo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1629" y="8460"/>
              <a:ext cx="497" cy="533"/>
            </a:xfrm>
            <a:custGeom>
              <a:avLst/>
              <a:gdLst/>
              <a:ahLst/>
              <a:cxnLst>
                <a:cxn ang="0">
                  <a:pos x="84" y="350"/>
                </a:cxn>
                <a:cxn ang="0">
                  <a:pos x="61" y="341"/>
                </a:cxn>
                <a:cxn ang="0">
                  <a:pos x="22" y="312"/>
                </a:cxn>
                <a:cxn ang="0">
                  <a:pos x="0" y="261"/>
                </a:cxn>
                <a:cxn ang="0">
                  <a:pos x="0" y="202"/>
                </a:cxn>
                <a:cxn ang="0">
                  <a:pos x="8" y="163"/>
                </a:cxn>
                <a:cxn ang="0">
                  <a:pos x="36" y="147"/>
                </a:cxn>
                <a:cxn ang="0">
                  <a:pos x="59" y="160"/>
                </a:cxn>
                <a:cxn ang="0">
                  <a:pos x="90" y="178"/>
                </a:cxn>
                <a:cxn ang="0">
                  <a:pos x="118" y="246"/>
                </a:cxn>
                <a:cxn ang="0">
                  <a:pos x="160" y="243"/>
                </a:cxn>
                <a:cxn ang="0">
                  <a:pos x="157" y="175"/>
                </a:cxn>
                <a:cxn ang="0">
                  <a:pos x="174" y="151"/>
                </a:cxn>
                <a:cxn ang="0">
                  <a:pos x="184" y="102"/>
                </a:cxn>
                <a:cxn ang="0">
                  <a:pos x="156" y="80"/>
                </a:cxn>
                <a:cxn ang="0">
                  <a:pos x="157" y="59"/>
                </a:cxn>
                <a:cxn ang="0">
                  <a:pos x="162" y="18"/>
                </a:cxn>
                <a:cxn ang="0">
                  <a:pos x="194" y="2"/>
                </a:cxn>
                <a:cxn ang="0">
                  <a:pos x="236" y="8"/>
                </a:cxn>
                <a:cxn ang="0">
                  <a:pos x="363" y="17"/>
                </a:cxn>
                <a:cxn ang="0">
                  <a:pos x="399" y="9"/>
                </a:cxn>
                <a:cxn ang="0">
                  <a:pos x="420" y="0"/>
                </a:cxn>
                <a:cxn ang="0">
                  <a:pos x="436" y="49"/>
                </a:cxn>
                <a:cxn ang="0">
                  <a:pos x="443" y="88"/>
                </a:cxn>
                <a:cxn ang="0">
                  <a:pos x="449" y="113"/>
                </a:cxn>
                <a:cxn ang="0">
                  <a:pos x="451" y="149"/>
                </a:cxn>
                <a:cxn ang="0">
                  <a:pos x="445" y="174"/>
                </a:cxn>
                <a:cxn ang="0">
                  <a:pos x="438" y="208"/>
                </a:cxn>
                <a:cxn ang="0">
                  <a:pos x="447" y="237"/>
                </a:cxn>
                <a:cxn ang="0">
                  <a:pos x="460" y="266"/>
                </a:cxn>
                <a:cxn ang="0">
                  <a:pos x="486" y="302"/>
                </a:cxn>
                <a:cxn ang="0">
                  <a:pos x="480" y="323"/>
                </a:cxn>
                <a:cxn ang="0">
                  <a:pos x="462" y="326"/>
                </a:cxn>
                <a:cxn ang="0">
                  <a:pos x="444" y="332"/>
                </a:cxn>
                <a:cxn ang="0">
                  <a:pos x="441" y="359"/>
                </a:cxn>
                <a:cxn ang="0">
                  <a:pos x="436" y="389"/>
                </a:cxn>
                <a:cxn ang="0">
                  <a:pos x="432" y="398"/>
                </a:cxn>
                <a:cxn ang="0">
                  <a:pos x="441" y="421"/>
                </a:cxn>
                <a:cxn ang="0">
                  <a:pos x="426" y="434"/>
                </a:cxn>
                <a:cxn ang="0">
                  <a:pos x="424" y="457"/>
                </a:cxn>
                <a:cxn ang="0">
                  <a:pos x="413" y="507"/>
                </a:cxn>
                <a:cxn ang="0">
                  <a:pos x="360" y="540"/>
                </a:cxn>
                <a:cxn ang="0">
                  <a:pos x="281" y="525"/>
                </a:cxn>
                <a:cxn ang="0">
                  <a:pos x="214" y="504"/>
                </a:cxn>
                <a:cxn ang="0">
                  <a:pos x="163" y="466"/>
                </a:cxn>
                <a:cxn ang="0">
                  <a:pos x="135" y="427"/>
                </a:cxn>
                <a:cxn ang="0">
                  <a:pos x="115" y="377"/>
                </a:cxn>
                <a:cxn ang="0">
                  <a:pos x="110" y="338"/>
                </a:cxn>
                <a:cxn ang="0">
                  <a:pos x="84" y="350"/>
                </a:cxn>
              </a:cxnLst>
              <a:rect l="0" t="0" r="r" b="b"/>
              <a:pathLst>
                <a:path w="486" h="540">
                  <a:moveTo>
                    <a:pt x="84" y="350"/>
                  </a:moveTo>
                  <a:lnTo>
                    <a:pt x="61" y="341"/>
                  </a:lnTo>
                  <a:lnTo>
                    <a:pt x="22" y="312"/>
                  </a:lnTo>
                  <a:lnTo>
                    <a:pt x="0" y="261"/>
                  </a:lnTo>
                  <a:lnTo>
                    <a:pt x="0" y="202"/>
                  </a:lnTo>
                  <a:lnTo>
                    <a:pt x="8" y="163"/>
                  </a:lnTo>
                  <a:lnTo>
                    <a:pt x="36" y="147"/>
                  </a:lnTo>
                  <a:lnTo>
                    <a:pt x="59" y="160"/>
                  </a:lnTo>
                  <a:lnTo>
                    <a:pt x="90" y="178"/>
                  </a:lnTo>
                  <a:lnTo>
                    <a:pt x="118" y="246"/>
                  </a:lnTo>
                  <a:lnTo>
                    <a:pt x="160" y="243"/>
                  </a:lnTo>
                  <a:lnTo>
                    <a:pt x="157" y="175"/>
                  </a:lnTo>
                  <a:lnTo>
                    <a:pt x="174" y="151"/>
                  </a:lnTo>
                  <a:lnTo>
                    <a:pt x="184" y="102"/>
                  </a:lnTo>
                  <a:lnTo>
                    <a:pt x="156" y="80"/>
                  </a:lnTo>
                  <a:lnTo>
                    <a:pt x="157" y="59"/>
                  </a:lnTo>
                  <a:lnTo>
                    <a:pt x="162" y="18"/>
                  </a:lnTo>
                  <a:lnTo>
                    <a:pt x="194" y="2"/>
                  </a:lnTo>
                  <a:lnTo>
                    <a:pt x="236" y="8"/>
                  </a:lnTo>
                  <a:lnTo>
                    <a:pt x="363" y="17"/>
                  </a:lnTo>
                  <a:lnTo>
                    <a:pt x="399" y="9"/>
                  </a:lnTo>
                  <a:lnTo>
                    <a:pt x="420" y="0"/>
                  </a:lnTo>
                  <a:lnTo>
                    <a:pt x="436" y="49"/>
                  </a:lnTo>
                  <a:lnTo>
                    <a:pt x="443" y="88"/>
                  </a:lnTo>
                  <a:lnTo>
                    <a:pt x="449" y="113"/>
                  </a:lnTo>
                  <a:lnTo>
                    <a:pt x="451" y="149"/>
                  </a:lnTo>
                  <a:lnTo>
                    <a:pt x="445" y="174"/>
                  </a:lnTo>
                  <a:lnTo>
                    <a:pt x="438" y="208"/>
                  </a:lnTo>
                  <a:lnTo>
                    <a:pt x="447" y="237"/>
                  </a:lnTo>
                  <a:lnTo>
                    <a:pt x="460" y="266"/>
                  </a:lnTo>
                  <a:cubicBezTo>
                    <a:pt x="472" y="293"/>
                    <a:pt x="483" y="293"/>
                    <a:pt x="486" y="302"/>
                  </a:cubicBezTo>
                  <a:lnTo>
                    <a:pt x="480" y="323"/>
                  </a:lnTo>
                  <a:lnTo>
                    <a:pt x="462" y="326"/>
                  </a:lnTo>
                  <a:lnTo>
                    <a:pt x="444" y="332"/>
                  </a:lnTo>
                  <a:lnTo>
                    <a:pt x="441" y="359"/>
                  </a:lnTo>
                  <a:lnTo>
                    <a:pt x="436" y="389"/>
                  </a:lnTo>
                  <a:lnTo>
                    <a:pt x="432" y="398"/>
                  </a:lnTo>
                  <a:lnTo>
                    <a:pt x="441" y="421"/>
                  </a:lnTo>
                  <a:lnTo>
                    <a:pt x="426" y="434"/>
                  </a:lnTo>
                  <a:lnTo>
                    <a:pt x="424" y="457"/>
                  </a:lnTo>
                  <a:lnTo>
                    <a:pt x="413" y="507"/>
                  </a:lnTo>
                  <a:lnTo>
                    <a:pt x="360" y="540"/>
                  </a:lnTo>
                  <a:lnTo>
                    <a:pt x="281" y="525"/>
                  </a:lnTo>
                  <a:lnTo>
                    <a:pt x="214" y="504"/>
                  </a:lnTo>
                  <a:lnTo>
                    <a:pt x="163" y="466"/>
                  </a:lnTo>
                  <a:lnTo>
                    <a:pt x="135" y="427"/>
                  </a:lnTo>
                  <a:lnTo>
                    <a:pt x="115" y="377"/>
                  </a:lnTo>
                  <a:lnTo>
                    <a:pt x="110" y="338"/>
                  </a:lnTo>
                  <a:lnTo>
                    <a:pt x="84" y="350"/>
                  </a:lnTo>
                  <a:close/>
                </a:path>
              </a:pathLst>
            </a:custGeom>
            <a:solidFill>
              <a:srgbClr val="FFD9B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1963" y="8649"/>
              <a:ext cx="86" cy="41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45" y="5"/>
                </a:cxn>
                <a:cxn ang="0">
                  <a:pos x="100" y="10"/>
                </a:cxn>
                <a:cxn ang="0">
                  <a:pos x="50" y="40"/>
                </a:cxn>
                <a:cxn ang="0">
                  <a:pos x="0" y="65"/>
                </a:cxn>
                <a:cxn ang="0">
                  <a:pos x="75" y="80"/>
                </a:cxn>
                <a:cxn ang="0">
                  <a:pos x="180" y="90"/>
                </a:cxn>
              </a:cxnLst>
              <a:rect l="0" t="0" r="r" b="b"/>
              <a:pathLst>
                <a:path w="195" h="90">
                  <a:moveTo>
                    <a:pt x="195" y="0"/>
                  </a:moveTo>
                  <a:lnTo>
                    <a:pt x="145" y="5"/>
                  </a:lnTo>
                  <a:lnTo>
                    <a:pt x="100" y="10"/>
                  </a:lnTo>
                  <a:lnTo>
                    <a:pt x="50" y="40"/>
                  </a:lnTo>
                  <a:lnTo>
                    <a:pt x="0" y="65"/>
                  </a:lnTo>
                  <a:lnTo>
                    <a:pt x="75" y="80"/>
                  </a:lnTo>
                  <a:lnTo>
                    <a:pt x="180" y="90"/>
                  </a:lnTo>
                </a:path>
              </a:pathLst>
            </a:custGeom>
            <a:solidFill>
              <a:srgbClr val="FFFFFF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2009" y="8649"/>
              <a:ext cx="23" cy="3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5" y="40"/>
                </a:cxn>
                <a:cxn ang="0">
                  <a:pos x="20" y="75"/>
                </a:cxn>
                <a:cxn ang="0">
                  <a:pos x="50" y="30"/>
                </a:cxn>
                <a:cxn ang="0">
                  <a:pos x="50" y="0"/>
                </a:cxn>
              </a:cxnLst>
              <a:rect l="0" t="0" r="r" b="b"/>
              <a:pathLst>
                <a:path w="50" h="75">
                  <a:moveTo>
                    <a:pt x="0" y="10"/>
                  </a:moveTo>
                  <a:lnTo>
                    <a:pt x="15" y="40"/>
                  </a:lnTo>
                  <a:lnTo>
                    <a:pt x="20" y="75"/>
                  </a:lnTo>
                  <a:lnTo>
                    <a:pt x="50" y="30"/>
                  </a:lnTo>
                  <a:lnTo>
                    <a:pt x="50" y="0"/>
                  </a:lnTo>
                </a:path>
              </a:pathLst>
            </a:custGeom>
            <a:solidFill>
              <a:srgbClr val="993366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1920" y="8595"/>
              <a:ext cx="135" cy="4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6" y="74"/>
                </a:cxn>
                <a:cxn ang="0">
                  <a:pos x="215" y="31"/>
                </a:cxn>
                <a:cxn ang="0">
                  <a:pos x="317" y="0"/>
                </a:cxn>
                <a:cxn ang="0">
                  <a:pos x="386" y="33"/>
                </a:cxn>
                <a:cxn ang="0">
                  <a:pos x="479" y="33"/>
                </a:cxn>
              </a:cxnLst>
              <a:rect l="0" t="0" r="r" b="b"/>
              <a:pathLst>
                <a:path w="479" h="131">
                  <a:moveTo>
                    <a:pt x="0" y="131"/>
                  </a:moveTo>
                  <a:cubicBezTo>
                    <a:pt x="19" y="121"/>
                    <a:pt x="80" y="91"/>
                    <a:pt x="116" y="74"/>
                  </a:cubicBezTo>
                  <a:cubicBezTo>
                    <a:pt x="152" y="57"/>
                    <a:pt x="181" y="43"/>
                    <a:pt x="215" y="31"/>
                  </a:cubicBezTo>
                  <a:cubicBezTo>
                    <a:pt x="249" y="19"/>
                    <a:pt x="289" y="0"/>
                    <a:pt x="317" y="0"/>
                  </a:cubicBezTo>
                  <a:cubicBezTo>
                    <a:pt x="345" y="0"/>
                    <a:pt x="360" y="28"/>
                    <a:pt x="386" y="33"/>
                  </a:cubicBezTo>
                  <a:cubicBezTo>
                    <a:pt x="413" y="37"/>
                    <a:pt x="460" y="33"/>
                    <a:pt x="479" y="33"/>
                  </a:cubicBezTo>
                </a:path>
              </a:pathLst>
            </a:custGeom>
            <a:noFill/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1643" y="8628"/>
              <a:ext cx="30" cy="112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20" y="5"/>
                </a:cxn>
                <a:cxn ang="0">
                  <a:pos x="3" y="36"/>
                </a:cxn>
                <a:cxn ang="0">
                  <a:pos x="3" y="67"/>
                </a:cxn>
                <a:cxn ang="0">
                  <a:pos x="24" y="119"/>
                </a:cxn>
              </a:cxnLst>
              <a:rect l="0" t="0" r="r" b="b"/>
              <a:pathLst>
                <a:path w="40" h="119">
                  <a:moveTo>
                    <a:pt x="40" y="7"/>
                  </a:moveTo>
                  <a:cubicBezTo>
                    <a:pt x="33" y="4"/>
                    <a:pt x="26" y="0"/>
                    <a:pt x="20" y="5"/>
                  </a:cubicBezTo>
                  <a:cubicBezTo>
                    <a:pt x="14" y="9"/>
                    <a:pt x="5" y="26"/>
                    <a:pt x="3" y="36"/>
                  </a:cubicBezTo>
                  <a:cubicBezTo>
                    <a:pt x="0" y="47"/>
                    <a:pt x="0" y="53"/>
                    <a:pt x="3" y="67"/>
                  </a:cubicBezTo>
                  <a:cubicBezTo>
                    <a:pt x="6" y="81"/>
                    <a:pt x="20" y="110"/>
                    <a:pt x="24" y="11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1673" y="8737"/>
              <a:ext cx="44" cy="2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" y="24"/>
                </a:cxn>
                <a:cxn ang="0">
                  <a:pos x="51" y="24"/>
                </a:cxn>
                <a:cxn ang="0">
                  <a:pos x="59" y="0"/>
                </a:cxn>
              </a:cxnLst>
              <a:rect l="0" t="0" r="r" b="b"/>
              <a:pathLst>
                <a:path w="59" h="28">
                  <a:moveTo>
                    <a:pt x="0" y="6"/>
                  </a:moveTo>
                  <a:cubicBezTo>
                    <a:pt x="4" y="9"/>
                    <a:pt x="16" y="21"/>
                    <a:pt x="24" y="24"/>
                  </a:cubicBezTo>
                  <a:cubicBezTo>
                    <a:pt x="32" y="27"/>
                    <a:pt x="45" y="28"/>
                    <a:pt x="51" y="24"/>
                  </a:cubicBezTo>
                  <a:cubicBezTo>
                    <a:pt x="57" y="20"/>
                    <a:pt x="58" y="10"/>
                    <a:pt x="5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1670" y="8634"/>
              <a:ext cx="70" cy="1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5" y="1"/>
                </a:cxn>
                <a:cxn ang="0">
                  <a:pos x="128" y="31"/>
                </a:cxn>
                <a:cxn ang="0">
                  <a:pos x="128" y="136"/>
                </a:cxn>
                <a:cxn ang="0">
                  <a:pos x="105" y="241"/>
                </a:cxn>
                <a:cxn ang="0">
                  <a:pos x="143" y="301"/>
                </a:cxn>
                <a:cxn ang="0">
                  <a:pos x="210" y="308"/>
                </a:cxn>
                <a:cxn ang="0">
                  <a:pos x="248" y="338"/>
                </a:cxn>
                <a:cxn ang="0">
                  <a:pos x="233" y="391"/>
                </a:cxn>
              </a:cxnLst>
              <a:rect l="0" t="0" r="r" b="b"/>
              <a:pathLst>
                <a:path w="252" h="391">
                  <a:moveTo>
                    <a:pt x="0" y="23"/>
                  </a:moveTo>
                  <a:cubicBezTo>
                    <a:pt x="12" y="11"/>
                    <a:pt x="24" y="0"/>
                    <a:pt x="45" y="1"/>
                  </a:cubicBezTo>
                  <a:cubicBezTo>
                    <a:pt x="66" y="2"/>
                    <a:pt x="114" y="9"/>
                    <a:pt x="128" y="31"/>
                  </a:cubicBezTo>
                  <a:cubicBezTo>
                    <a:pt x="142" y="53"/>
                    <a:pt x="132" y="101"/>
                    <a:pt x="128" y="136"/>
                  </a:cubicBezTo>
                  <a:cubicBezTo>
                    <a:pt x="124" y="171"/>
                    <a:pt x="103" y="214"/>
                    <a:pt x="105" y="241"/>
                  </a:cubicBezTo>
                  <a:cubicBezTo>
                    <a:pt x="107" y="268"/>
                    <a:pt x="125" y="290"/>
                    <a:pt x="143" y="301"/>
                  </a:cubicBezTo>
                  <a:cubicBezTo>
                    <a:pt x="161" y="312"/>
                    <a:pt x="193" y="302"/>
                    <a:pt x="210" y="308"/>
                  </a:cubicBezTo>
                  <a:cubicBezTo>
                    <a:pt x="227" y="314"/>
                    <a:pt x="244" y="324"/>
                    <a:pt x="248" y="338"/>
                  </a:cubicBezTo>
                  <a:cubicBezTo>
                    <a:pt x="252" y="352"/>
                    <a:pt x="242" y="371"/>
                    <a:pt x="233" y="3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88"/>
            <p:cNvSpPr>
              <a:spLocks/>
            </p:cNvSpPr>
            <p:nvPr/>
          </p:nvSpPr>
          <p:spPr bwMode="auto">
            <a:xfrm>
              <a:off x="1993" y="8831"/>
              <a:ext cx="85" cy="53"/>
            </a:xfrm>
            <a:custGeom>
              <a:avLst/>
              <a:gdLst/>
              <a:ahLst/>
              <a:cxnLst>
                <a:cxn ang="0">
                  <a:pos x="29" y="112"/>
                </a:cxn>
                <a:cxn ang="0">
                  <a:pos x="104" y="52"/>
                </a:cxn>
                <a:cxn ang="0">
                  <a:pos x="225" y="0"/>
                </a:cxn>
                <a:cxn ang="0">
                  <a:pos x="285" y="7"/>
                </a:cxn>
                <a:cxn ang="0">
                  <a:pos x="299" y="37"/>
                </a:cxn>
                <a:cxn ang="0">
                  <a:pos x="285" y="60"/>
                </a:cxn>
                <a:cxn ang="0">
                  <a:pos x="164" y="97"/>
                </a:cxn>
                <a:cxn ang="0">
                  <a:pos x="14" y="112"/>
                </a:cxn>
                <a:cxn ang="0">
                  <a:pos x="269" y="82"/>
                </a:cxn>
                <a:cxn ang="0">
                  <a:pos x="300" y="127"/>
                </a:cxn>
                <a:cxn ang="0">
                  <a:pos x="284" y="187"/>
                </a:cxn>
                <a:cxn ang="0">
                  <a:pos x="194" y="187"/>
                </a:cxn>
                <a:cxn ang="0">
                  <a:pos x="112" y="157"/>
                </a:cxn>
                <a:cxn ang="0">
                  <a:pos x="0" y="127"/>
                </a:cxn>
              </a:cxnLst>
              <a:rect l="0" t="0" r="r" b="b"/>
              <a:pathLst>
                <a:path w="300" h="187">
                  <a:moveTo>
                    <a:pt x="29" y="112"/>
                  </a:moveTo>
                  <a:lnTo>
                    <a:pt x="104" y="52"/>
                  </a:lnTo>
                  <a:lnTo>
                    <a:pt x="225" y="0"/>
                  </a:lnTo>
                  <a:lnTo>
                    <a:pt x="285" y="7"/>
                  </a:lnTo>
                  <a:lnTo>
                    <a:pt x="299" y="37"/>
                  </a:lnTo>
                  <a:lnTo>
                    <a:pt x="285" y="60"/>
                  </a:lnTo>
                  <a:lnTo>
                    <a:pt x="164" y="97"/>
                  </a:lnTo>
                  <a:lnTo>
                    <a:pt x="14" y="112"/>
                  </a:lnTo>
                  <a:lnTo>
                    <a:pt x="269" y="82"/>
                  </a:lnTo>
                  <a:lnTo>
                    <a:pt x="300" y="127"/>
                  </a:lnTo>
                  <a:lnTo>
                    <a:pt x="284" y="187"/>
                  </a:lnTo>
                  <a:lnTo>
                    <a:pt x="194" y="187"/>
                  </a:lnTo>
                  <a:lnTo>
                    <a:pt x="112" y="157"/>
                  </a:lnTo>
                  <a:lnTo>
                    <a:pt x="0" y="127"/>
                  </a:lnTo>
                </a:path>
              </a:pathLst>
            </a:custGeom>
            <a:solidFill>
              <a:srgbClr val="FCC1A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89"/>
            <p:cNvSpPr>
              <a:spLocks/>
            </p:cNvSpPr>
            <p:nvPr/>
          </p:nvSpPr>
          <p:spPr bwMode="auto">
            <a:xfrm>
              <a:off x="1259" y="8985"/>
              <a:ext cx="1293" cy="1488"/>
            </a:xfrm>
            <a:custGeom>
              <a:avLst/>
              <a:gdLst/>
              <a:ahLst/>
              <a:cxnLst>
                <a:cxn ang="0">
                  <a:pos x="169" y="28"/>
                </a:cxn>
                <a:cxn ang="0">
                  <a:pos x="112" y="72"/>
                </a:cxn>
                <a:cxn ang="0">
                  <a:pos x="92" y="106"/>
                </a:cxn>
                <a:cxn ang="0">
                  <a:pos x="217" y="132"/>
                </a:cxn>
                <a:cxn ang="0">
                  <a:pos x="368" y="122"/>
                </a:cxn>
                <a:cxn ang="0">
                  <a:pos x="448" y="97"/>
                </a:cxn>
                <a:cxn ang="0">
                  <a:pos x="494" y="39"/>
                </a:cxn>
                <a:cxn ang="0">
                  <a:pos x="538" y="0"/>
                </a:cxn>
                <a:cxn ang="0">
                  <a:pos x="547" y="55"/>
                </a:cxn>
                <a:cxn ang="0">
                  <a:pos x="543" y="115"/>
                </a:cxn>
                <a:cxn ang="0">
                  <a:pos x="559" y="158"/>
                </a:cxn>
                <a:cxn ang="0">
                  <a:pos x="609" y="214"/>
                </a:cxn>
                <a:cxn ang="0">
                  <a:pos x="701" y="213"/>
                </a:cxn>
                <a:cxn ang="0">
                  <a:pos x="785" y="213"/>
                </a:cxn>
                <a:cxn ang="0">
                  <a:pos x="821" y="203"/>
                </a:cxn>
                <a:cxn ang="0">
                  <a:pos x="813" y="142"/>
                </a:cxn>
                <a:cxn ang="0">
                  <a:pos x="833" y="114"/>
                </a:cxn>
                <a:cxn ang="0">
                  <a:pos x="916" y="136"/>
                </a:cxn>
                <a:cxn ang="0">
                  <a:pos x="1042" y="150"/>
                </a:cxn>
                <a:cxn ang="0">
                  <a:pos x="1119" y="178"/>
                </a:cxn>
                <a:cxn ang="0">
                  <a:pos x="1196" y="175"/>
                </a:cxn>
                <a:cxn ang="0">
                  <a:pos x="1309" y="166"/>
                </a:cxn>
                <a:cxn ang="0">
                  <a:pos x="1412" y="176"/>
                </a:cxn>
                <a:cxn ang="0">
                  <a:pos x="1499" y="182"/>
                </a:cxn>
                <a:cxn ang="0">
                  <a:pos x="1500" y="243"/>
                </a:cxn>
                <a:cxn ang="0">
                  <a:pos x="1517" y="364"/>
                </a:cxn>
                <a:cxn ang="0">
                  <a:pos x="1534" y="503"/>
                </a:cxn>
                <a:cxn ang="0">
                  <a:pos x="1523" y="567"/>
                </a:cxn>
                <a:cxn ang="0">
                  <a:pos x="1358" y="605"/>
                </a:cxn>
                <a:cxn ang="0">
                  <a:pos x="1249" y="635"/>
                </a:cxn>
                <a:cxn ang="0">
                  <a:pos x="1233" y="796"/>
                </a:cxn>
                <a:cxn ang="0">
                  <a:pos x="1206" y="938"/>
                </a:cxn>
                <a:cxn ang="0">
                  <a:pos x="1173" y="1003"/>
                </a:cxn>
                <a:cxn ang="0">
                  <a:pos x="1163" y="1158"/>
                </a:cxn>
                <a:cxn ang="0">
                  <a:pos x="1155" y="1270"/>
                </a:cxn>
                <a:cxn ang="0">
                  <a:pos x="1141" y="1346"/>
                </a:cxn>
                <a:cxn ang="0">
                  <a:pos x="1162" y="1392"/>
                </a:cxn>
                <a:cxn ang="0">
                  <a:pos x="1151" y="1462"/>
                </a:cxn>
                <a:cxn ang="0">
                  <a:pos x="1135" y="1516"/>
                </a:cxn>
                <a:cxn ang="0">
                  <a:pos x="1191" y="1615"/>
                </a:cxn>
                <a:cxn ang="0">
                  <a:pos x="1041" y="1729"/>
                </a:cxn>
                <a:cxn ang="0">
                  <a:pos x="531" y="1799"/>
                </a:cxn>
                <a:cxn ang="0">
                  <a:pos x="281" y="1809"/>
                </a:cxn>
                <a:cxn ang="0">
                  <a:pos x="251" y="1609"/>
                </a:cxn>
                <a:cxn ang="0">
                  <a:pos x="273" y="1514"/>
                </a:cxn>
                <a:cxn ang="0">
                  <a:pos x="301" y="1365"/>
                </a:cxn>
                <a:cxn ang="0">
                  <a:pos x="256" y="1200"/>
                </a:cxn>
                <a:cxn ang="0">
                  <a:pos x="228" y="1061"/>
                </a:cxn>
                <a:cxn ang="0">
                  <a:pos x="220" y="982"/>
                </a:cxn>
                <a:cxn ang="0">
                  <a:pos x="247" y="841"/>
                </a:cxn>
                <a:cxn ang="0">
                  <a:pos x="187" y="578"/>
                </a:cxn>
                <a:cxn ang="0">
                  <a:pos x="0" y="513"/>
                </a:cxn>
                <a:cxn ang="0">
                  <a:pos x="84" y="226"/>
                </a:cxn>
                <a:cxn ang="0">
                  <a:pos x="93" y="83"/>
                </a:cxn>
              </a:cxnLst>
              <a:rect l="0" t="0" r="r" b="b"/>
              <a:pathLst>
                <a:path w="1534" h="1809">
                  <a:moveTo>
                    <a:pt x="169" y="28"/>
                  </a:moveTo>
                  <a:lnTo>
                    <a:pt x="112" y="72"/>
                  </a:lnTo>
                  <a:lnTo>
                    <a:pt x="92" y="106"/>
                  </a:lnTo>
                  <a:lnTo>
                    <a:pt x="217" y="132"/>
                  </a:lnTo>
                  <a:lnTo>
                    <a:pt x="368" y="122"/>
                  </a:lnTo>
                  <a:lnTo>
                    <a:pt x="448" y="97"/>
                  </a:lnTo>
                  <a:lnTo>
                    <a:pt x="494" y="39"/>
                  </a:lnTo>
                  <a:lnTo>
                    <a:pt x="538" y="0"/>
                  </a:lnTo>
                  <a:lnTo>
                    <a:pt x="547" y="55"/>
                  </a:lnTo>
                  <a:lnTo>
                    <a:pt x="543" y="115"/>
                  </a:lnTo>
                  <a:cubicBezTo>
                    <a:pt x="548" y="151"/>
                    <a:pt x="541" y="138"/>
                    <a:pt x="559" y="158"/>
                  </a:cubicBezTo>
                  <a:lnTo>
                    <a:pt x="609" y="214"/>
                  </a:lnTo>
                  <a:lnTo>
                    <a:pt x="701" y="213"/>
                  </a:lnTo>
                  <a:lnTo>
                    <a:pt x="785" y="213"/>
                  </a:lnTo>
                  <a:lnTo>
                    <a:pt x="821" y="203"/>
                  </a:lnTo>
                  <a:lnTo>
                    <a:pt x="813" y="142"/>
                  </a:lnTo>
                  <a:lnTo>
                    <a:pt x="833" y="114"/>
                  </a:lnTo>
                  <a:lnTo>
                    <a:pt x="916" y="136"/>
                  </a:lnTo>
                  <a:lnTo>
                    <a:pt x="1042" y="150"/>
                  </a:lnTo>
                  <a:lnTo>
                    <a:pt x="1119" y="178"/>
                  </a:lnTo>
                  <a:lnTo>
                    <a:pt x="1196" y="175"/>
                  </a:lnTo>
                  <a:lnTo>
                    <a:pt x="1309" y="166"/>
                  </a:lnTo>
                  <a:lnTo>
                    <a:pt x="1412" y="176"/>
                  </a:lnTo>
                  <a:lnTo>
                    <a:pt x="1499" y="182"/>
                  </a:lnTo>
                  <a:lnTo>
                    <a:pt x="1500" y="243"/>
                  </a:lnTo>
                  <a:lnTo>
                    <a:pt x="1517" y="364"/>
                  </a:lnTo>
                  <a:lnTo>
                    <a:pt x="1534" y="503"/>
                  </a:lnTo>
                  <a:lnTo>
                    <a:pt x="1523" y="567"/>
                  </a:lnTo>
                  <a:lnTo>
                    <a:pt x="1358" y="605"/>
                  </a:lnTo>
                  <a:lnTo>
                    <a:pt x="1249" y="635"/>
                  </a:lnTo>
                  <a:lnTo>
                    <a:pt x="1233" y="796"/>
                  </a:lnTo>
                  <a:cubicBezTo>
                    <a:pt x="1228" y="824"/>
                    <a:pt x="1219" y="908"/>
                    <a:pt x="1206" y="938"/>
                  </a:cubicBezTo>
                  <a:cubicBezTo>
                    <a:pt x="1192" y="974"/>
                    <a:pt x="1175" y="948"/>
                    <a:pt x="1173" y="1003"/>
                  </a:cubicBezTo>
                  <a:lnTo>
                    <a:pt x="1163" y="1158"/>
                  </a:lnTo>
                  <a:lnTo>
                    <a:pt x="1155" y="1270"/>
                  </a:lnTo>
                  <a:lnTo>
                    <a:pt x="1141" y="1346"/>
                  </a:lnTo>
                  <a:lnTo>
                    <a:pt x="1162" y="1392"/>
                  </a:lnTo>
                  <a:lnTo>
                    <a:pt x="1151" y="1462"/>
                  </a:lnTo>
                  <a:lnTo>
                    <a:pt x="1135" y="1516"/>
                  </a:lnTo>
                  <a:lnTo>
                    <a:pt x="1191" y="1615"/>
                  </a:lnTo>
                  <a:cubicBezTo>
                    <a:pt x="1222" y="1709"/>
                    <a:pt x="1194" y="1703"/>
                    <a:pt x="1041" y="1729"/>
                  </a:cubicBezTo>
                  <a:lnTo>
                    <a:pt x="531" y="1799"/>
                  </a:lnTo>
                  <a:lnTo>
                    <a:pt x="281" y="1809"/>
                  </a:lnTo>
                  <a:lnTo>
                    <a:pt x="251" y="1609"/>
                  </a:lnTo>
                  <a:lnTo>
                    <a:pt x="273" y="1514"/>
                  </a:lnTo>
                  <a:lnTo>
                    <a:pt x="301" y="1365"/>
                  </a:lnTo>
                  <a:lnTo>
                    <a:pt x="256" y="1200"/>
                  </a:lnTo>
                  <a:lnTo>
                    <a:pt x="228" y="1061"/>
                  </a:lnTo>
                  <a:lnTo>
                    <a:pt x="220" y="982"/>
                  </a:lnTo>
                  <a:lnTo>
                    <a:pt x="247" y="841"/>
                  </a:lnTo>
                  <a:lnTo>
                    <a:pt x="187" y="578"/>
                  </a:lnTo>
                  <a:lnTo>
                    <a:pt x="0" y="513"/>
                  </a:lnTo>
                  <a:lnTo>
                    <a:pt x="84" y="226"/>
                  </a:lnTo>
                  <a:lnTo>
                    <a:pt x="93" y="83"/>
                  </a:lnTo>
                </a:path>
              </a:pathLst>
            </a:custGeom>
            <a:gradFill rotWithShape="1">
              <a:gsLst>
                <a:gs pos="0">
                  <a:srgbClr val="FF9900">
                    <a:gamma/>
                    <a:shade val="6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90"/>
            <p:cNvSpPr>
              <a:spLocks/>
            </p:cNvSpPr>
            <p:nvPr/>
          </p:nvSpPr>
          <p:spPr bwMode="auto">
            <a:xfrm>
              <a:off x="2047" y="8781"/>
              <a:ext cx="3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9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cubicBezTo>
                    <a:pt x="0" y="0"/>
                    <a:pt x="16" y="4"/>
                    <a:pt x="33" y="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91"/>
            <p:cNvSpPr>
              <a:spLocks/>
            </p:cNvSpPr>
            <p:nvPr/>
          </p:nvSpPr>
          <p:spPr bwMode="auto">
            <a:xfrm>
              <a:off x="1529" y="9101"/>
              <a:ext cx="433" cy="362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94" y="70"/>
                </a:cxn>
                <a:cxn ang="0">
                  <a:pos x="399" y="135"/>
                </a:cxn>
                <a:cxn ang="0">
                  <a:pos x="334" y="180"/>
                </a:cxn>
                <a:cxn ang="0">
                  <a:pos x="259" y="190"/>
                </a:cxn>
                <a:cxn ang="0">
                  <a:pos x="189" y="175"/>
                </a:cxn>
                <a:cxn ang="0">
                  <a:pos x="149" y="145"/>
                </a:cxn>
                <a:cxn ang="0">
                  <a:pos x="124" y="105"/>
                </a:cxn>
                <a:cxn ang="0">
                  <a:pos x="119" y="35"/>
                </a:cxn>
                <a:cxn ang="0">
                  <a:pos x="114" y="190"/>
                </a:cxn>
                <a:cxn ang="0">
                  <a:pos x="99" y="269"/>
                </a:cxn>
                <a:cxn ang="0">
                  <a:pos x="75" y="305"/>
                </a:cxn>
                <a:cxn ang="0">
                  <a:pos x="39" y="344"/>
                </a:cxn>
                <a:cxn ang="0">
                  <a:pos x="0" y="368"/>
                </a:cxn>
              </a:cxnLst>
              <a:rect l="0" t="0" r="r" b="b"/>
              <a:pathLst>
                <a:path w="399" h="368">
                  <a:moveTo>
                    <a:pt x="359" y="0"/>
                  </a:moveTo>
                  <a:lnTo>
                    <a:pt x="394" y="70"/>
                  </a:lnTo>
                  <a:lnTo>
                    <a:pt x="399" y="135"/>
                  </a:lnTo>
                  <a:lnTo>
                    <a:pt x="334" y="180"/>
                  </a:lnTo>
                  <a:lnTo>
                    <a:pt x="259" y="190"/>
                  </a:lnTo>
                  <a:lnTo>
                    <a:pt x="189" y="175"/>
                  </a:lnTo>
                  <a:lnTo>
                    <a:pt x="149" y="145"/>
                  </a:lnTo>
                  <a:lnTo>
                    <a:pt x="124" y="105"/>
                  </a:lnTo>
                  <a:lnTo>
                    <a:pt x="119" y="35"/>
                  </a:lnTo>
                  <a:lnTo>
                    <a:pt x="114" y="190"/>
                  </a:lnTo>
                  <a:lnTo>
                    <a:pt x="99" y="269"/>
                  </a:lnTo>
                  <a:cubicBezTo>
                    <a:pt x="94" y="291"/>
                    <a:pt x="82" y="284"/>
                    <a:pt x="75" y="305"/>
                  </a:cubicBezTo>
                  <a:cubicBezTo>
                    <a:pt x="73" y="311"/>
                    <a:pt x="41" y="338"/>
                    <a:pt x="39" y="344"/>
                  </a:cubicBezTo>
                  <a:cubicBezTo>
                    <a:pt x="36" y="352"/>
                    <a:pt x="8" y="363"/>
                    <a:pt x="0" y="3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92"/>
            <p:cNvSpPr>
              <a:spLocks/>
            </p:cNvSpPr>
            <p:nvPr/>
          </p:nvSpPr>
          <p:spPr bwMode="auto">
            <a:xfrm>
              <a:off x="1679" y="9239"/>
              <a:ext cx="46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60"/>
                </a:cxn>
                <a:cxn ang="0">
                  <a:pos x="35" y="110"/>
                </a:cxn>
                <a:cxn ang="0">
                  <a:pos x="50" y="200"/>
                </a:cxn>
              </a:cxnLst>
              <a:rect l="0" t="0" r="r" b="b"/>
              <a:pathLst>
                <a:path w="50" h="200">
                  <a:moveTo>
                    <a:pt x="0" y="0"/>
                  </a:moveTo>
                  <a:lnTo>
                    <a:pt x="25" y="60"/>
                  </a:lnTo>
                  <a:lnTo>
                    <a:pt x="35" y="110"/>
                  </a:lnTo>
                  <a:lnTo>
                    <a:pt x="50" y="2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1132" y="10290"/>
              <a:ext cx="1152" cy="1624"/>
              <a:chOff x="5751" y="12745"/>
              <a:chExt cx="1418" cy="1976"/>
            </a:xfrm>
          </p:grpSpPr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 rot="12346">
                <a:off x="6683" y="13170"/>
                <a:ext cx="133" cy="444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0" y="124"/>
                  </a:cxn>
                  <a:cxn ang="0">
                    <a:pos x="26" y="218"/>
                  </a:cxn>
                  <a:cxn ang="0">
                    <a:pos x="0" y="330"/>
                  </a:cxn>
                  <a:cxn ang="0">
                    <a:pos x="52" y="274"/>
                  </a:cxn>
                  <a:cxn ang="0">
                    <a:pos x="86" y="214"/>
                  </a:cxn>
                  <a:cxn ang="0">
                    <a:pos x="94" y="124"/>
                  </a:cxn>
                  <a:cxn ang="0">
                    <a:pos x="103" y="60"/>
                  </a:cxn>
                  <a:cxn ang="0">
                    <a:pos x="94" y="0"/>
                  </a:cxn>
                </a:cxnLst>
                <a:rect l="0" t="0" r="r" b="b"/>
                <a:pathLst>
                  <a:path w="103" h="330">
                    <a:moveTo>
                      <a:pt x="26" y="17"/>
                    </a:moveTo>
                    <a:lnTo>
                      <a:pt x="30" y="124"/>
                    </a:lnTo>
                    <a:lnTo>
                      <a:pt x="26" y="218"/>
                    </a:lnTo>
                    <a:lnTo>
                      <a:pt x="0" y="330"/>
                    </a:lnTo>
                    <a:lnTo>
                      <a:pt x="52" y="274"/>
                    </a:lnTo>
                    <a:lnTo>
                      <a:pt x="86" y="214"/>
                    </a:lnTo>
                    <a:lnTo>
                      <a:pt x="94" y="124"/>
                    </a:lnTo>
                    <a:lnTo>
                      <a:pt x="103" y="60"/>
                    </a:lnTo>
                    <a:lnTo>
                      <a:pt x="94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6687" y="13209"/>
                <a:ext cx="122" cy="397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0" y="124"/>
                  </a:cxn>
                  <a:cxn ang="0">
                    <a:pos x="26" y="218"/>
                  </a:cxn>
                  <a:cxn ang="0">
                    <a:pos x="0" y="330"/>
                  </a:cxn>
                  <a:cxn ang="0">
                    <a:pos x="52" y="274"/>
                  </a:cxn>
                  <a:cxn ang="0">
                    <a:pos x="86" y="214"/>
                  </a:cxn>
                  <a:cxn ang="0">
                    <a:pos x="94" y="124"/>
                  </a:cxn>
                  <a:cxn ang="0">
                    <a:pos x="103" y="60"/>
                  </a:cxn>
                  <a:cxn ang="0">
                    <a:pos x="94" y="0"/>
                  </a:cxn>
                </a:cxnLst>
                <a:rect l="0" t="0" r="r" b="b"/>
                <a:pathLst>
                  <a:path w="103" h="330">
                    <a:moveTo>
                      <a:pt x="26" y="17"/>
                    </a:moveTo>
                    <a:lnTo>
                      <a:pt x="30" y="124"/>
                    </a:lnTo>
                    <a:lnTo>
                      <a:pt x="26" y="218"/>
                    </a:lnTo>
                    <a:lnTo>
                      <a:pt x="0" y="330"/>
                    </a:lnTo>
                    <a:lnTo>
                      <a:pt x="52" y="274"/>
                    </a:lnTo>
                    <a:lnTo>
                      <a:pt x="86" y="214"/>
                    </a:lnTo>
                    <a:lnTo>
                      <a:pt x="94" y="124"/>
                    </a:lnTo>
                    <a:lnTo>
                      <a:pt x="103" y="60"/>
                    </a:lnTo>
                    <a:lnTo>
                      <a:pt x="94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6197" y="12745"/>
                <a:ext cx="943" cy="210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3" y="210"/>
                  </a:cxn>
                  <a:cxn ang="0">
                    <a:pos x="220" y="206"/>
                  </a:cxn>
                  <a:cxn ang="0">
                    <a:pos x="398" y="200"/>
                  </a:cxn>
                  <a:cxn ang="0">
                    <a:pos x="589" y="186"/>
                  </a:cxn>
                  <a:cxn ang="0">
                    <a:pos x="823" y="140"/>
                  </a:cxn>
                  <a:cxn ang="0">
                    <a:pos x="943" y="95"/>
                  </a:cxn>
                  <a:cxn ang="0">
                    <a:pos x="918" y="0"/>
                  </a:cxn>
                  <a:cxn ang="0">
                    <a:pos x="689" y="57"/>
                  </a:cxn>
                  <a:cxn ang="0">
                    <a:pos x="441" y="97"/>
                  </a:cxn>
                  <a:cxn ang="0">
                    <a:pos x="123" y="110"/>
                  </a:cxn>
                  <a:cxn ang="0">
                    <a:pos x="0" y="104"/>
                  </a:cxn>
                </a:cxnLst>
                <a:rect l="0" t="0" r="r" b="b"/>
                <a:pathLst>
                  <a:path w="943" h="210">
                    <a:moveTo>
                      <a:pt x="0" y="104"/>
                    </a:moveTo>
                    <a:lnTo>
                      <a:pt x="3" y="210"/>
                    </a:lnTo>
                    <a:lnTo>
                      <a:pt x="220" y="206"/>
                    </a:lnTo>
                    <a:lnTo>
                      <a:pt x="398" y="200"/>
                    </a:lnTo>
                    <a:lnTo>
                      <a:pt x="589" y="186"/>
                    </a:lnTo>
                    <a:lnTo>
                      <a:pt x="823" y="140"/>
                    </a:lnTo>
                    <a:lnTo>
                      <a:pt x="943" y="95"/>
                    </a:lnTo>
                    <a:lnTo>
                      <a:pt x="918" y="0"/>
                    </a:lnTo>
                    <a:lnTo>
                      <a:pt x="689" y="57"/>
                    </a:lnTo>
                    <a:lnTo>
                      <a:pt x="441" y="97"/>
                    </a:lnTo>
                    <a:lnTo>
                      <a:pt x="123" y="11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5" name="Line 97"/>
              <p:cNvSpPr>
                <a:spLocks noChangeShapeType="1"/>
              </p:cNvSpPr>
              <p:nvPr/>
            </p:nvSpPr>
            <p:spPr bwMode="auto">
              <a:xfrm flipV="1">
                <a:off x="6350" y="12838"/>
                <a:ext cx="5" cy="12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6" name="Line 98"/>
              <p:cNvSpPr>
                <a:spLocks noChangeShapeType="1"/>
              </p:cNvSpPr>
              <p:nvPr/>
            </p:nvSpPr>
            <p:spPr bwMode="auto">
              <a:xfrm flipV="1">
                <a:off x="6945" y="12780"/>
                <a:ext cx="5" cy="125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7" name="Rectangle 99"/>
              <p:cNvSpPr>
                <a:spLocks noChangeArrowheads="1"/>
              </p:cNvSpPr>
              <p:nvPr/>
            </p:nvSpPr>
            <p:spPr bwMode="auto">
              <a:xfrm rot="-395447">
                <a:off x="6605" y="12832"/>
                <a:ext cx="165" cy="10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6136" y="12802"/>
                <a:ext cx="1033" cy="493"/>
              </a:xfrm>
              <a:custGeom>
                <a:avLst/>
                <a:gdLst/>
                <a:ahLst/>
                <a:cxnLst>
                  <a:cxn ang="0">
                    <a:pos x="9" y="323"/>
                  </a:cxn>
                  <a:cxn ang="0">
                    <a:pos x="54" y="358"/>
                  </a:cxn>
                  <a:cxn ang="0">
                    <a:pos x="139" y="368"/>
                  </a:cxn>
                  <a:cxn ang="0">
                    <a:pos x="239" y="343"/>
                  </a:cxn>
                  <a:cxn ang="0">
                    <a:pos x="334" y="323"/>
                  </a:cxn>
                  <a:cxn ang="0">
                    <a:pos x="394" y="293"/>
                  </a:cxn>
                  <a:cxn ang="0">
                    <a:pos x="544" y="238"/>
                  </a:cxn>
                  <a:cxn ang="0">
                    <a:pos x="614" y="218"/>
                  </a:cxn>
                  <a:cxn ang="0">
                    <a:pos x="759" y="138"/>
                  </a:cxn>
                  <a:cxn ang="0">
                    <a:pos x="905" y="50"/>
                  </a:cxn>
                  <a:cxn ang="0">
                    <a:pos x="992" y="0"/>
                  </a:cxn>
                  <a:cxn ang="0">
                    <a:pos x="1033" y="74"/>
                  </a:cxn>
                  <a:cxn ang="0">
                    <a:pos x="1019" y="113"/>
                  </a:cxn>
                  <a:cxn ang="0">
                    <a:pos x="904" y="193"/>
                  </a:cxn>
                  <a:cxn ang="0">
                    <a:pos x="697" y="318"/>
                  </a:cxn>
                  <a:cxn ang="0">
                    <a:pos x="479" y="393"/>
                  </a:cxn>
                  <a:cxn ang="0">
                    <a:pos x="339" y="453"/>
                  </a:cxn>
                  <a:cxn ang="0">
                    <a:pos x="184" y="488"/>
                  </a:cxn>
                  <a:cxn ang="0">
                    <a:pos x="52" y="493"/>
                  </a:cxn>
                  <a:cxn ang="0">
                    <a:pos x="0" y="455"/>
                  </a:cxn>
                  <a:cxn ang="0">
                    <a:pos x="9" y="323"/>
                  </a:cxn>
                </a:cxnLst>
                <a:rect l="0" t="0" r="r" b="b"/>
                <a:pathLst>
                  <a:path w="1033" h="493">
                    <a:moveTo>
                      <a:pt x="9" y="323"/>
                    </a:moveTo>
                    <a:lnTo>
                      <a:pt x="54" y="358"/>
                    </a:lnTo>
                    <a:lnTo>
                      <a:pt x="139" y="368"/>
                    </a:lnTo>
                    <a:lnTo>
                      <a:pt x="239" y="343"/>
                    </a:lnTo>
                    <a:lnTo>
                      <a:pt x="334" y="323"/>
                    </a:lnTo>
                    <a:lnTo>
                      <a:pt x="394" y="293"/>
                    </a:lnTo>
                    <a:lnTo>
                      <a:pt x="544" y="238"/>
                    </a:lnTo>
                    <a:lnTo>
                      <a:pt x="614" y="218"/>
                    </a:lnTo>
                    <a:lnTo>
                      <a:pt x="759" y="138"/>
                    </a:lnTo>
                    <a:lnTo>
                      <a:pt x="905" y="50"/>
                    </a:lnTo>
                    <a:lnTo>
                      <a:pt x="992" y="0"/>
                    </a:lnTo>
                    <a:lnTo>
                      <a:pt x="1033" y="74"/>
                    </a:lnTo>
                    <a:lnTo>
                      <a:pt x="1019" y="113"/>
                    </a:lnTo>
                    <a:lnTo>
                      <a:pt x="904" y="193"/>
                    </a:lnTo>
                    <a:lnTo>
                      <a:pt x="697" y="318"/>
                    </a:lnTo>
                    <a:lnTo>
                      <a:pt x="479" y="393"/>
                    </a:lnTo>
                    <a:cubicBezTo>
                      <a:pt x="414" y="418"/>
                      <a:pt x="388" y="437"/>
                      <a:pt x="339" y="453"/>
                    </a:cubicBezTo>
                    <a:cubicBezTo>
                      <a:pt x="290" y="469"/>
                      <a:pt x="232" y="481"/>
                      <a:pt x="184" y="488"/>
                    </a:cubicBezTo>
                    <a:lnTo>
                      <a:pt x="52" y="493"/>
                    </a:lnTo>
                    <a:lnTo>
                      <a:pt x="0" y="455"/>
                    </a:lnTo>
                    <a:lnTo>
                      <a:pt x="9" y="323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9" name="AutoShape 101"/>
              <p:cNvSpPr>
                <a:spLocks noChangeArrowheads="1"/>
              </p:cNvSpPr>
              <p:nvPr/>
            </p:nvSpPr>
            <p:spPr bwMode="auto">
              <a:xfrm rot="-1246534">
                <a:off x="6564" y="13032"/>
                <a:ext cx="212" cy="161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5751" y="13152"/>
                <a:ext cx="645" cy="1569"/>
              </a:xfrm>
              <a:custGeom>
                <a:avLst/>
                <a:gdLst/>
                <a:ahLst/>
                <a:cxnLst>
                  <a:cxn ang="0">
                    <a:pos x="429" y="21"/>
                  </a:cxn>
                  <a:cxn ang="0">
                    <a:pos x="501" y="15"/>
                  </a:cxn>
                  <a:cxn ang="0">
                    <a:pos x="576" y="0"/>
                  </a:cxn>
                  <a:cxn ang="0">
                    <a:pos x="525" y="195"/>
                  </a:cxn>
                  <a:cxn ang="0">
                    <a:pos x="456" y="438"/>
                  </a:cxn>
                  <a:cxn ang="0">
                    <a:pos x="546" y="441"/>
                  </a:cxn>
                  <a:cxn ang="0">
                    <a:pos x="606" y="555"/>
                  </a:cxn>
                  <a:cxn ang="0">
                    <a:pos x="645" y="711"/>
                  </a:cxn>
                  <a:cxn ang="0">
                    <a:pos x="606" y="771"/>
                  </a:cxn>
                  <a:cxn ang="0">
                    <a:pos x="240" y="1569"/>
                  </a:cxn>
                  <a:cxn ang="0">
                    <a:pos x="177" y="1563"/>
                  </a:cxn>
                  <a:cxn ang="0">
                    <a:pos x="120" y="1506"/>
                  </a:cxn>
                  <a:cxn ang="0">
                    <a:pos x="42" y="1437"/>
                  </a:cxn>
                  <a:cxn ang="0">
                    <a:pos x="0" y="1299"/>
                  </a:cxn>
                  <a:cxn ang="0">
                    <a:pos x="0" y="1251"/>
                  </a:cxn>
                  <a:cxn ang="0">
                    <a:pos x="81" y="1068"/>
                  </a:cxn>
                  <a:cxn ang="0">
                    <a:pos x="90" y="990"/>
                  </a:cxn>
                  <a:cxn ang="0">
                    <a:pos x="219" y="630"/>
                  </a:cxn>
                  <a:cxn ang="0">
                    <a:pos x="312" y="627"/>
                  </a:cxn>
                  <a:cxn ang="0">
                    <a:pos x="312" y="549"/>
                  </a:cxn>
                  <a:cxn ang="0">
                    <a:pos x="429" y="21"/>
                  </a:cxn>
                </a:cxnLst>
                <a:rect l="0" t="0" r="r" b="b"/>
                <a:pathLst>
                  <a:path w="645" h="1569">
                    <a:moveTo>
                      <a:pt x="429" y="21"/>
                    </a:moveTo>
                    <a:lnTo>
                      <a:pt x="501" y="15"/>
                    </a:lnTo>
                    <a:lnTo>
                      <a:pt x="576" y="0"/>
                    </a:lnTo>
                    <a:cubicBezTo>
                      <a:pt x="528" y="193"/>
                      <a:pt x="575" y="145"/>
                      <a:pt x="525" y="195"/>
                    </a:cubicBezTo>
                    <a:lnTo>
                      <a:pt x="456" y="438"/>
                    </a:lnTo>
                    <a:lnTo>
                      <a:pt x="546" y="441"/>
                    </a:lnTo>
                    <a:lnTo>
                      <a:pt x="606" y="555"/>
                    </a:lnTo>
                    <a:lnTo>
                      <a:pt x="645" y="711"/>
                    </a:lnTo>
                    <a:lnTo>
                      <a:pt x="606" y="771"/>
                    </a:lnTo>
                    <a:lnTo>
                      <a:pt x="240" y="1569"/>
                    </a:lnTo>
                    <a:lnTo>
                      <a:pt x="177" y="1563"/>
                    </a:lnTo>
                    <a:lnTo>
                      <a:pt x="120" y="1506"/>
                    </a:lnTo>
                    <a:lnTo>
                      <a:pt x="42" y="1437"/>
                    </a:lnTo>
                    <a:lnTo>
                      <a:pt x="0" y="1299"/>
                    </a:lnTo>
                    <a:lnTo>
                      <a:pt x="0" y="1251"/>
                    </a:lnTo>
                    <a:lnTo>
                      <a:pt x="81" y="1068"/>
                    </a:lnTo>
                    <a:lnTo>
                      <a:pt x="90" y="990"/>
                    </a:lnTo>
                    <a:lnTo>
                      <a:pt x="219" y="630"/>
                    </a:lnTo>
                    <a:lnTo>
                      <a:pt x="312" y="627"/>
                    </a:lnTo>
                    <a:lnTo>
                      <a:pt x="312" y="549"/>
                    </a:lnTo>
                    <a:lnTo>
                      <a:pt x="429" y="21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5949" y="13119"/>
                <a:ext cx="276" cy="555"/>
              </a:xfrm>
              <a:custGeom>
                <a:avLst/>
                <a:gdLst/>
                <a:ahLst/>
                <a:cxnLst>
                  <a:cxn ang="0">
                    <a:pos x="234" y="24"/>
                  </a:cxn>
                  <a:cxn ang="0">
                    <a:pos x="276" y="195"/>
                  </a:cxn>
                  <a:cxn ang="0">
                    <a:pos x="267" y="390"/>
                  </a:cxn>
                  <a:cxn ang="0">
                    <a:pos x="216" y="534"/>
                  </a:cxn>
                  <a:cxn ang="0">
                    <a:pos x="111" y="555"/>
                  </a:cxn>
                  <a:cxn ang="0">
                    <a:pos x="0" y="516"/>
                  </a:cxn>
                  <a:cxn ang="0">
                    <a:pos x="3" y="297"/>
                  </a:cxn>
                  <a:cxn ang="0">
                    <a:pos x="72" y="129"/>
                  </a:cxn>
                  <a:cxn ang="0">
                    <a:pos x="111" y="33"/>
                  </a:cxn>
                  <a:cxn ang="0">
                    <a:pos x="159" y="0"/>
                  </a:cxn>
                  <a:cxn ang="0">
                    <a:pos x="231" y="30"/>
                  </a:cxn>
                  <a:cxn ang="0">
                    <a:pos x="234" y="69"/>
                  </a:cxn>
                  <a:cxn ang="0">
                    <a:pos x="231" y="126"/>
                  </a:cxn>
                  <a:cxn ang="0">
                    <a:pos x="231" y="219"/>
                  </a:cxn>
                  <a:cxn ang="0">
                    <a:pos x="213" y="387"/>
                  </a:cxn>
                  <a:cxn ang="0">
                    <a:pos x="213" y="468"/>
                  </a:cxn>
                </a:cxnLst>
                <a:rect l="0" t="0" r="r" b="b"/>
                <a:pathLst>
                  <a:path w="276" h="555">
                    <a:moveTo>
                      <a:pt x="234" y="24"/>
                    </a:moveTo>
                    <a:lnTo>
                      <a:pt x="276" y="195"/>
                    </a:lnTo>
                    <a:lnTo>
                      <a:pt x="267" y="390"/>
                    </a:lnTo>
                    <a:lnTo>
                      <a:pt x="216" y="534"/>
                    </a:lnTo>
                    <a:lnTo>
                      <a:pt x="111" y="555"/>
                    </a:lnTo>
                    <a:lnTo>
                      <a:pt x="0" y="516"/>
                    </a:lnTo>
                    <a:lnTo>
                      <a:pt x="3" y="297"/>
                    </a:lnTo>
                    <a:lnTo>
                      <a:pt x="72" y="129"/>
                    </a:lnTo>
                    <a:lnTo>
                      <a:pt x="111" y="33"/>
                    </a:lnTo>
                    <a:lnTo>
                      <a:pt x="159" y="0"/>
                    </a:lnTo>
                    <a:lnTo>
                      <a:pt x="231" y="30"/>
                    </a:lnTo>
                    <a:lnTo>
                      <a:pt x="234" y="69"/>
                    </a:lnTo>
                    <a:lnTo>
                      <a:pt x="231" y="126"/>
                    </a:lnTo>
                    <a:lnTo>
                      <a:pt x="231" y="219"/>
                    </a:lnTo>
                    <a:lnTo>
                      <a:pt x="213" y="387"/>
                    </a:lnTo>
                    <a:lnTo>
                      <a:pt x="213" y="468"/>
                    </a:ln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5985" y="13158"/>
                <a:ext cx="186" cy="22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27" y="132"/>
                  </a:cxn>
                  <a:cxn ang="0">
                    <a:pos x="0" y="204"/>
                  </a:cxn>
                  <a:cxn ang="0">
                    <a:pos x="36" y="228"/>
                  </a:cxn>
                  <a:cxn ang="0">
                    <a:pos x="102" y="225"/>
                  </a:cxn>
                  <a:cxn ang="0">
                    <a:pos x="159" y="216"/>
                  </a:cxn>
                  <a:cxn ang="0">
                    <a:pos x="180" y="144"/>
                  </a:cxn>
                  <a:cxn ang="0">
                    <a:pos x="186" y="63"/>
                  </a:cxn>
                  <a:cxn ang="0">
                    <a:pos x="180" y="27"/>
                  </a:cxn>
                  <a:cxn ang="0">
                    <a:pos x="111" y="0"/>
                  </a:cxn>
                  <a:cxn ang="0">
                    <a:pos x="66" y="36"/>
                  </a:cxn>
                </a:cxnLst>
                <a:rect l="0" t="0" r="r" b="b"/>
                <a:pathLst>
                  <a:path w="186" h="228">
                    <a:moveTo>
                      <a:pt x="66" y="36"/>
                    </a:moveTo>
                    <a:lnTo>
                      <a:pt x="27" y="132"/>
                    </a:lnTo>
                    <a:lnTo>
                      <a:pt x="0" y="204"/>
                    </a:lnTo>
                    <a:lnTo>
                      <a:pt x="36" y="228"/>
                    </a:lnTo>
                    <a:lnTo>
                      <a:pt x="102" y="225"/>
                    </a:lnTo>
                    <a:lnTo>
                      <a:pt x="159" y="216"/>
                    </a:lnTo>
                    <a:lnTo>
                      <a:pt x="180" y="144"/>
                    </a:lnTo>
                    <a:lnTo>
                      <a:pt x="186" y="63"/>
                    </a:lnTo>
                    <a:lnTo>
                      <a:pt x="180" y="27"/>
                    </a:lnTo>
                    <a:lnTo>
                      <a:pt x="111" y="0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5976" y="13776"/>
                <a:ext cx="204" cy="291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141" y="81"/>
                  </a:cxn>
                  <a:cxn ang="0">
                    <a:pos x="201" y="222"/>
                  </a:cxn>
                  <a:cxn ang="0">
                    <a:pos x="204" y="288"/>
                  </a:cxn>
                  <a:cxn ang="0">
                    <a:pos x="117" y="291"/>
                  </a:cxn>
                  <a:cxn ang="0">
                    <a:pos x="87" y="207"/>
                  </a:cxn>
                  <a:cxn ang="0">
                    <a:pos x="54" y="111"/>
                  </a:cxn>
                  <a:cxn ang="0">
                    <a:pos x="0" y="33"/>
                  </a:cxn>
                  <a:cxn ang="0">
                    <a:pos x="3" y="0"/>
                  </a:cxn>
                  <a:cxn ang="0">
                    <a:pos x="87" y="3"/>
                  </a:cxn>
                </a:cxnLst>
                <a:rect l="0" t="0" r="r" b="b"/>
                <a:pathLst>
                  <a:path w="204" h="291">
                    <a:moveTo>
                      <a:pt x="87" y="3"/>
                    </a:moveTo>
                    <a:lnTo>
                      <a:pt x="141" y="81"/>
                    </a:lnTo>
                    <a:lnTo>
                      <a:pt x="201" y="222"/>
                    </a:lnTo>
                    <a:lnTo>
                      <a:pt x="204" y="288"/>
                    </a:lnTo>
                    <a:lnTo>
                      <a:pt x="117" y="291"/>
                    </a:lnTo>
                    <a:lnTo>
                      <a:pt x="87" y="207"/>
                    </a:lnTo>
                    <a:lnTo>
                      <a:pt x="54" y="111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5829" y="14070"/>
                <a:ext cx="351" cy="389"/>
              </a:xfrm>
              <a:custGeom>
                <a:avLst/>
                <a:gdLst/>
                <a:ahLst/>
                <a:cxnLst>
                  <a:cxn ang="0">
                    <a:pos x="351" y="0"/>
                  </a:cxn>
                  <a:cxn ang="0">
                    <a:pos x="303" y="108"/>
                  </a:cxn>
                  <a:cxn ang="0">
                    <a:pos x="258" y="225"/>
                  </a:cxn>
                  <a:cxn ang="0">
                    <a:pos x="201" y="345"/>
                  </a:cxn>
                  <a:cxn ang="0">
                    <a:pos x="117" y="360"/>
                  </a:cxn>
                  <a:cxn ang="0">
                    <a:pos x="66" y="312"/>
                  </a:cxn>
                  <a:cxn ang="0">
                    <a:pos x="15" y="246"/>
                  </a:cxn>
                  <a:cxn ang="0">
                    <a:pos x="0" y="144"/>
                  </a:cxn>
                </a:cxnLst>
                <a:rect l="0" t="0" r="r" b="b"/>
                <a:pathLst>
                  <a:path w="351" h="389">
                    <a:moveTo>
                      <a:pt x="351" y="0"/>
                    </a:moveTo>
                    <a:lnTo>
                      <a:pt x="303" y="108"/>
                    </a:lnTo>
                    <a:lnTo>
                      <a:pt x="258" y="225"/>
                    </a:lnTo>
                    <a:lnTo>
                      <a:pt x="201" y="345"/>
                    </a:lnTo>
                    <a:cubicBezTo>
                      <a:pt x="171" y="362"/>
                      <a:pt x="146" y="389"/>
                      <a:pt x="117" y="360"/>
                    </a:cubicBezTo>
                    <a:lnTo>
                      <a:pt x="66" y="312"/>
                    </a:lnTo>
                    <a:lnTo>
                      <a:pt x="15" y="246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5829" y="14073"/>
                <a:ext cx="258" cy="2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22" y="84"/>
                  </a:cxn>
                  <a:cxn ang="0">
                    <a:pos x="177" y="186"/>
                  </a:cxn>
                  <a:cxn ang="0">
                    <a:pos x="132" y="240"/>
                  </a:cxn>
                  <a:cxn ang="0">
                    <a:pos x="87" y="234"/>
                  </a:cxn>
                  <a:cxn ang="0">
                    <a:pos x="30" y="189"/>
                  </a:cxn>
                  <a:cxn ang="0">
                    <a:pos x="0" y="141"/>
                  </a:cxn>
                </a:cxnLst>
                <a:rect l="0" t="0" r="r" b="b"/>
                <a:pathLst>
                  <a:path w="258" h="240">
                    <a:moveTo>
                      <a:pt x="258" y="0"/>
                    </a:moveTo>
                    <a:lnTo>
                      <a:pt x="222" y="84"/>
                    </a:lnTo>
                    <a:lnTo>
                      <a:pt x="177" y="186"/>
                    </a:lnTo>
                    <a:lnTo>
                      <a:pt x="132" y="240"/>
                    </a:lnTo>
                    <a:lnTo>
                      <a:pt x="87" y="234"/>
                    </a:lnTo>
                    <a:lnTo>
                      <a:pt x="30" y="189"/>
                    </a:lnTo>
                    <a:lnTo>
                      <a:pt x="0" y="141"/>
                    </a:lnTo>
                  </a:path>
                </a:pathLst>
              </a:custGeom>
              <a:solidFill>
                <a:srgbClr val="4D4D4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6189" y="13584"/>
                <a:ext cx="171" cy="327"/>
              </a:xfrm>
              <a:custGeom>
                <a:avLst/>
                <a:gdLst/>
                <a:ahLst/>
                <a:cxnLst>
                  <a:cxn ang="0">
                    <a:pos x="171" y="315"/>
                  </a:cxn>
                  <a:cxn ang="0">
                    <a:pos x="123" y="327"/>
                  </a:cxn>
                  <a:cxn ang="0">
                    <a:pos x="63" y="276"/>
                  </a:cxn>
                  <a:cxn ang="0">
                    <a:pos x="33" y="177"/>
                  </a:cxn>
                  <a:cxn ang="0">
                    <a:pos x="0" y="51"/>
                  </a:cxn>
                  <a:cxn ang="0">
                    <a:pos x="27" y="0"/>
                  </a:cxn>
                  <a:cxn ang="0">
                    <a:pos x="90" y="6"/>
                  </a:cxn>
                </a:cxnLst>
                <a:rect l="0" t="0" r="r" b="b"/>
                <a:pathLst>
                  <a:path w="171" h="327">
                    <a:moveTo>
                      <a:pt x="171" y="315"/>
                    </a:moveTo>
                    <a:lnTo>
                      <a:pt x="123" y="327"/>
                    </a:lnTo>
                    <a:lnTo>
                      <a:pt x="63" y="276"/>
                    </a:lnTo>
                    <a:lnTo>
                      <a:pt x="33" y="177"/>
                    </a:lnTo>
                    <a:lnTo>
                      <a:pt x="0" y="51"/>
                    </a:lnTo>
                    <a:lnTo>
                      <a:pt x="27" y="0"/>
                    </a:lnTo>
                    <a:lnTo>
                      <a:pt x="90" y="6"/>
                    </a:lnTo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5919" y="13887"/>
                <a:ext cx="366" cy="807"/>
              </a:xfrm>
              <a:custGeom>
                <a:avLst/>
                <a:gdLst/>
                <a:ahLst/>
                <a:cxnLst>
                  <a:cxn ang="0">
                    <a:pos x="366" y="0"/>
                  </a:cxn>
                  <a:cxn ang="0">
                    <a:pos x="315" y="141"/>
                  </a:cxn>
                  <a:cxn ang="0">
                    <a:pos x="264" y="303"/>
                  </a:cxn>
                  <a:cxn ang="0">
                    <a:pos x="96" y="633"/>
                  </a:cxn>
                  <a:cxn ang="0">
                    <a:pos x="33" y="768"/>
                  </a:cxn>
                  <a:cxn ang="0">
                    <a:pos x="0" y="807"/>
                  </a:cxn>
                </a:cxnLst>
                <a:rect l="0" t="0" r="r" b="b"/>
                <a:pathLst>
                  <a:path w="366" h="807">
                    <a:moveTo>
                      <a:pt x="366" y="0"/>
                    </a:moveTo>
                    <a:lnTo>
                      <a:pt x="315" y="141"/>
                    </a:lnTo>
                    <a:lnTo>
                      <a:pt x="264" y="303"/>
                    </a:lnTo>
                    <a:lnTo>
                      <a:pt x="96" y="633"/>
                    </a:lnTo>
                    <a:lnTo>
                      <a:pt x="33" y="768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8" name="Oval 110"/>
              <p:cNvSpPr>
                <a:spLocks noChangeArrowheads="1"/>
              </p:cNvSpPr>
              <p:nvPr/>
            </p:nvSpPr>
            <p:spPr bwMode="auto">
              <a:xfrm>
                <a:off x="6219" y="13596"/>
                <a:ext cx="86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9" name="Oval 111"/>
              <p:cNvSpPr>
                <a:spLocks noChangeArrowheads="1"/>
              </p:cNvSpPr>
              <p:nvPr/>
            </p:nvSpPr>
            <p:spPr bwMode="auto">
              <a:xfrm>
                <a:off x="6249" y="13686"/>
                <a:ext cx="86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0" name="Oval 112"/>
              <p:cNvSpPr>
                <a:spLocks noChangeArrowheads="1"/>
              </p:cNvSpPr>
              <p:nvPr/>
            </p:nvSpPr>
            <p:spPr bwMode="auto">
              <a:xfrm>
                <a:off x="6285" y="13788"/>
                <a:ext cx="86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8" name="Group 113"/>
              <p:cNvGrpSpPr>
                <a:grpSpLocks/>
              </p:cNvGrpSpPr>
              <p:nvPr/>
            </p:nvGrpSpPr>
            <p:grpSpPr bwMode="auto">
              <a:xfrm>
                <a:off x="6367" y="12984"/>
                <a:ext cx="205" cy="719"/>
                <a:chOff x="6325" y="12990"/>
                <a:chExt cx="205" cy="719"/>
              </a:xfrm>
            </p:grpSpPr>
            <p:grpSp>
              <p:nvGrpSpPr>
                <p:cNvPr id="9" name="Group 114"/>
                <p:cNvGrpSpPr>
                  <a:grpSpLocks/>
                </p:cNvGrpSpPr>
                <p:nvPr/>
              </p:nvGrpSpPr>
              <p:grpSpPr bwMode="auto">
                <a:xfrm rot="-3688309">
                  <a:off x="6445" y="13047"/>
                  <a:ext cx="142" cy="28"/>
                  <a:chOff x="5937" y="1050"/>
                  <a:chExt cx="642" cy="228"/>
                </a:xfrm>
              </p:grpSpPr>
              <p:sp>
                <p:nvSpPr>
                  <p:cNvPr id="166" name="Freeform 115"/>
                  <p:cNvSpPr>
                    <a:spLocks/>
                  </p:cNvSpPr>
                  <p:nvPr/>
                </p:nvSpPr>
                <p:spPr bwMode="auto">
                  <a:xfrm>
                    <a:off x="5937" y="1050"/>
                    <a:ext cx="642" cy="2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28"/>
                      </a:cxn>
                      <a:cxn ang="0">
                        <a:pos x="549" y="225"/>
                      </a:cxn>
                      <a:cxn ang="0">
                        <a:pos x="606" y="222"/>
                      </a:cxn>
                      <a:cxn ang="0">
                        <a:pos x="642" y="198"/>
                      </a:cxn>
                      <a:cxn ang="0">
                        <a:pos x="627" y="162"/>
                      </a:cxn>
                      <a:cxn ang="0">
                        <a:pos x="576" y="147"/>
                      </a:cxn>
                      <a:cxn ang="0">
                        <a:pos x="396" y="147"/>
                      </a:cxn>
                      <a:cxn ang="0">
                        <a:pos x="375" y="159"/>
                      </a:cxn>
                      <a:cxn ang="0">
                        <a:pos x="327" y="159"/>
                      </a:cxn>
                      <a:cxn ang="0">
                        <a:pos x="291" y="138"/>
                      </a:cxn>
                      <a:cxn ang="0">
                        <a:pos x="288" y="102"/>
                      </a:cxn>
                      <a:cxn ang="0">
                        <a:pos x="324" y="78"/>
                      </a:cxn>
                      <a:cxn ang="0">
                        <a:pos x="366" y="75"/>
                      </a:cxn>
                      <a:cxn ang="0">
                        <a:pos x="399" y="84"/>
                      </a:cxn>
                      <a:cxn ang="0">
                        <a:pos x="567" y="81"/>
                      </a:cxn>
                      <a:cxn ang="0">
                        <a:pos x="621" y="72"/>
                      </a:cxn>
                      <a:cxn ang="0">
                        <a:pos x="636" y="36"/>
                      </a:cxn>
                      <a:cxn ang="0">
                        <a:pos x="594" y="9"/>
                      </a:cxn>
                      <a:cxn ang="0">
                        <a:pos x="54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2" h="228">
                        <a:moveTo>
                          <a:pt x="0" y="0"/>
                        </a:moveTo>
                        <a:lnTo>
                          <a:pt x="0" y="228"/>
                        </a:lnTo>
                        <a:lnTo>
                          <a:pt x="549" y="225"/>
                        </a:lnTo>
                        <a:lnTo>
                          <a:pt x="606" y="222"/>
                        </a:lnTo>
                        <a:lnTo>
                          <a:pt x="642" y="198"/>
                        </a:lnTo>
                        <a:lnTo>
                          <a:pt x="627" y="162"/>
                        </a:lnTo>
                        <a:lnTo>
                          <a:pt x="576" y="147"/>
                        </a:lnTo>
                        <a:lnTo>
                          <a:pt x="396" y="147"/>
                        </a:lnTo>
                        <a:lnTo>
                          <a:pt x="375" y="159"/>
                        </a:lnTo>
                        <a:lnTo>
                          <a:pt x="327" y="159"/>
                        </a:lnTo>
                        <a:lnTo>
                          <a:pt x="291" y="138"/>
                        </a:lnTo>
                        <a:lnTo>
                          <a:pt x="288" y="102"/>
                        </a:lnTo>
                        <a:lnTo>
                          <a:pt x="324" y="78"/>
                        </a:lnTo>
                        <a:lnTo>
                          <a:pt x="366" y="75"/>
                        </a:lnTo>
                        <a:cubicBezTo>
                          <a:pt x="397" y="84"/>
                          <a:pt x="386" y="84"/>
                          <a:pt x="399" y="84"/>
                        </a:cubicBezTo>
                        <a:lnTo>
                          <a:pt x="567" y="81"/>
                        </a:lnTo>
                        <a:lnTo>
                          <a:pt x="621" y="72"/>
                        </a:lnTo>
                        <a:lnTo>
                          <a:pt x="636" y="36"/>
                        </a:lnTo>
                        <a:lnTo>
                          <a:pt x="594" y="9"/>
                        </a:lnTo>
                        <a:lnTo>
                          <a:pt x="54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gamma/>
                          <a:shade val="76471"/>
                          <a:invGamma/>
                        </a:srgbClr>
                      </a:gs>
                      <a:gs pos="50000">
                        <a:srgbClr val="FF0000"/>
                      </a:gs>
                      <a:gs pos="100000">
                        <a:srgbClr val="FF0000">
                          <a:gamma/>
                          <a:shade val="76471"/>
                          <a:invGamma/>
                        </a:srgbClr>
                      </a:gs>
                    </a:gsLst>
                    <a:lin ang="5400000" scaled="1"/>
                  </a:gra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11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6009" y="1092"/>
                    <a:ext cx="205" cy="146"/>
                    <a:chOff x="6346" y="1526"/>
                    <a:chExt cx="242" cy="247"/>
                  </a:xfrm>
                </p:grpSpPr>
                <p:sp>
                  <p:nvSpPr>
                    <p:cNvPr id="168" name="Arc 117"/>
                    <p:cNvSpPr>
                      <a:spLocks/>
                    </p:cNvSpPr>
                    <p:nvPr/>
                  </p:nvSpPr>
                  <p:spPr bwMode="auto">
                    <a:xfrm flipH="1">
                      <a:off x="6346" y="1526"/>
                      <a:ext cx="143" cy="2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99"/>
                        <a:gd name="T2" fmla="*/ 227 w 21600"/>
                        <a:gd name="T3" fmla="*/ 43199 h 43199"/>
                        <a:gd name="T4" fmla="*/ 0 w 21600"/>
                        <a:gd name="T5" fmla="*/ 21600 h 43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635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9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6" y="1773"/>
                      <a:ext cx="9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70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9" y="1527"/>
                      <a:ext cx="9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sp>
              <p:nvSpPr>
                <p:cNvPr id="163" name="Freeform 120"/>
                <p:cNvSpPr>
                  <a:spLocks/>
                </p:cNvSpPr>
                <p:nvPr/>
              </p:nvSpPr>
              <p:spPr bwMode="auto">
                <a:xfrm rot="17911691" flipV="1">
                  <a:off x="6307" y="13259"/>
                  <a:ext cx="249" cy="52"/>
                </a:xfrm>
                <a:custGeom>
                  <a:avLst/>
                  <a:gdLst/>
                  <a:ahLst/>
                  <a:cxnLst>
                    <a:cxn ang="0">
                      <a:pos x="0" y="322"/>
                    </a:cxn>
                    <a:cxn ang="0">
                      <a:pos x="1660" y="2"/>
                    </a:cxn>
                    <a:cxn ang="0">
                      <a:pos x="2370" y="312"/>
                    </a:cxn>
                  </a:cxnLst>
                  <a:rect l="0" t="0" r="r" b="b"/>
                  <a:pathLst>
                    <a:path w="2370" h="322">
                      <a:moveTo>
                        <a:pt x="0" y="322"/>
                      </a:moveTo>
                      <a:cubicBezTo>
                        <a:pt x="632" y="163"/>
                        <a:pt x="1265" y="4"/>
                        <a:pt x="1660" y="2"/>
                      </a:cubicBezTo>
                      <a:cubicBezTo>
                        <a:pt x="2055" y="0"/>
                        <a:pt x="2212" y="156"/>
                        <a:pt x="2370" y="312"/>
                      </a:cubicBezTo>
                    </a:path>
                  </a:pathLst>
                </a:custGeom>
                <a:solidFill>
                  <a:srgbClr val="FD7F8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64" name="Freeform 121"/>
                <p:cNvSpPr>
                  <a:spLocks/>
                </p:cNvSpPr>
                <p:nvPr/>
              </p:nvSpPr>
              <p:spPr bwMode="auto">
                <a:xfrm rot="-3688309">
                  <a:off x="6250" y="13226"/>
                  <a:ext cx="236" cy="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661" y="2"/>
                    </a:cxn>
                    <a:cxn ang="0">
                      <a:pos x="2370" y="230"/>
                    </a:cxn>
                  </a:cxnLst>
                  <a:rect l="0" t="0" r="r" b="b"/>
                  <a:pathLst>
                    <a:path w="2370" h="240">
                      <a:moveTo>
                        <a:pt x="0" y="240"/>
                      </a:moveTo>
                      <a:cubicBezTo>
                        <a:pt x="277" y="200"/>
                        <a:pt x="1266" y="4"/>
                        <a:pt x="1661" y="2"/>
                      </a:cubicBezTo>
                      <a:cubicBezTo>
                        <a:pt x="2056" y="0"/>
                        <a:pt x="2222" y="182"/>
                        <a:pt x="2370" y="230"/>
                      </a:cubicBezTo>
                    </a:path>
                  </a:pathLst>
                </a:custGeom>
                <a:solidFill>
                  <a:srgbClr val="A3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65" name="Freeform 122"/>
                <p:cNvSpPr>
                  <a:spLocks/>
                </p:cNvSpPr>
                <p:nvPr/>
              </p:nvSpPr>
              <p:spPr bwMode="auto">
                <a:xfrm rot="-3688309">
                  <a:off x="6023" y="13386"/>
                  <a:ext cx="625" cy="22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398" y="0"/>
                    </a:cxn>
                    <a:cxn ang="0">
                      <a:pos x="1398" y="96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398" h="96">
                      <a:moveTo>
                        <a:pt x="36" y="0"/>
                      </a:moveTo>
                      <a:lnTo>
                        <a:pt x="1398" y="0"/>
                      </a:lnTo>
                      <a:lnTo>
                        <a:pt x="1398" y="96"/>
                      </a:lnTo>
                      <a:lnTo>
                        <a:pt x="0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67" name="Group 123"/>
              <p:cNvGrpSpPr>
                <a:grpSpLocks/>
              </p:cNvGrpSpPr>
              <p:nvPr/>
            </p:nvGrpSpPr>
            <p:grpSpPr bwMode="auto">
              <a:xfrm>
                <a:off x="6406" y="13071"/>
                <a:ext cx="205" cy="719"/>
                <a:chOff x="6325" y="12990"/>
                <a:chExt cx="205" cy="719"/>
              </a:xfrm>
            </p:grpSpPr>
            <p:grpSp>
              <p:nvGrpSpPr>
                <p:cNvPr id="68" name="Group 124"/>
                <p:cNvGrpSpPr>
                  <a:grpSpLocks/>
                </p:cNvGrpSpPr>
                <p:nvPr/>
              </p:nvGrpSpPr>
              <p:grpSpPr bwMode="auto">
                <a:xfrm rot="-3688309">
                  <a:off x="6445" y="13047"/>
                  <a:ext cx="142" cy="28"/>
                  <a:chOff x="5937" y="1050"/>
                  <a:chExt cx="642" cy="228"/>
                </a:xfrm>
              </p:grpSpPr>
              <p:sp>
                <p:nvSpPr>
                  <p:cNvPr id="157" name="Freeform 125"/>
                  <p:cNvSpPr>
                    <a:spLocks/>
                  </p:cNvSpPr>
                  <p:nvPr/>
                </p:nvSpPr>
                <p:spPr bwMode="auto">
                  <a:xfrm>
                    <a:off x="5937" y="1050"/>
                    <a:ext cx="642" cy="2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28"/>
                      </a:cxn>
                      <a:cxn ang="0">
                        <a:pos x="549" y="225"/>
                      </a:cxn>
                      <a:cxn ang="0">
                        <a:pos x="606" y="222"/>
                      </a:cxn>
                      <a:cxn ang="0">
                        <a:pos x="642" y="198"/>
                      </a:cxn>
                      <a:cxn ang="0">
                        <a:pos x="627" y="162"/>
                      </a:cxn>
                      <a:cxn ang="0">
                        <a:pos x="576" y="147"/>
                      </a:cxn>
                      <a:cxn ang="0">
                        <a:pos x="396" y="147"/>
                      </a:cxn>
                      <a:cxn ang="0">
                        <a:pos x="375" y="159"/>
                      </a:cxn>
                      <a:cxn ang="0">
                        <a:pos x="327" y="159"/>
                      </a:cxn>
                      <a:cxn ang="0">
                        <a:pos x="291" y="138"/>
                      </a:cxn>
                      <a:cxn ang="0">
                        <a:pos x="288" y="102"/>
                      </a:cxn>
                      <a:cxn ang="0">
                        <a:pos x="324" y="78"/>
                      </a:cxn>
                      <a:cxn ang="0">
                        <a:pos x="366" y="75"/>
                      </a:cxn>
                      <a:cxn ang="0">
                        <a:pos x="399" y="84"/>
                      </a:cxn>
                      <a:cxn ang="0">
                        <a:pos x="567" y="81"/>
                      </a:cxn>
                      <a:cxn ang="0">
                        <a:pos x="621" y="72"/>
                      </a:cxn>
                      <a:cxn ang="0">
                        <a:pos x="636" y="36"/>
                      </a:cxn>
                      <a:cxn ang="0">
                        <a:pos x="594" y="9"/>
                      </a:cxn>
                      <a:cxn ang="0">
                        <a:pos x="54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2" h="228">
                        <a:moveTo>
                          <a:pt x="0" y="0"/>
                        </a:moveTo>
                        <a:lnTo>
                          <a:pt x="0" y="228"/>
                        </a:lnTo>
                        <a:lnTo>
                          <a:pt x="549" y="225"/>
                        </a:lnTo>
                        <a:lnTo>
                          <a:pt x="606" y="222"/>
                        </a:lnTo>
                        <a:lnTo>
                          <a:pt x="642" y="198"/>
                        </a:lnTo>
                        <a:lnTo>
                          <a:pt x="627" y="162"/>
                        </a:lnTo>
                        <a:lnTo>
                          <a:pt x="576" y="147"/>
                        </a:lnTo>
                        <a:lnTo>
                          <a:pt x="396" y="147"/>
                        </a:lnTo>
                        <a:lnTo>
                          <a:pt x="375" y="159"/>
                        </a:lnTo>
                        <a:lnTo>
                          <a:pt x="327" y="159"/>
                        </a:lnTo>
                        <a:lnTo>
                          <a:pt x="291" y="138"/>
                        </a:lnTo>
                        <a:lnTo>
                          <a:pt x="288" y="102"/>
                        </a:lnTo>
                        <a:lnTo>
                          <a:pt x="324" y="78"/>
                        </a:lnTo>
                        <a:lnTo>
                          <a:pt x="366" y="75"/>
                        </a:lnTo>
                        <a:cubicBezTo>
                          <a:pt x="397" y="84"/>
                          <a:pt x="386" y="84"/>
                          <a:pt x="399" y="84"/>
                        </a:cubicBezTo>
                        <a:lnTo>
                          <a:pt x="567" y="81"/>
                        </a:lnTo>
                        <a:lnTo>
                          <a:pt x="621" y="72"/>
                        </a:lnTo>
                        <a:lnTo>
                          <a:pt x="636" y="36"/>
                        </a:lnTo>
                        <a:lnTo>
                          <a:pt x="594" y="9"/>
                        </a:lnTo>
                        <a:lnTo>
                          <a:pt x="54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gamma/>
                          <a:shade val="76471"/>
                          <a:invGamma/>
                        </a:srgbClr>
                      </a:gs>
                      <a:gs pos="50000">
                        <a:srgbClr val="FF0000"/>
                      </a:gs>
                      <a:gs pos="100000">
                        <a:srgbClr val="FF0000">
                          <a:gamma/>
                          <a:shade val="76471"/>
                          <a:invGamma/>
                        </a:srgbClr>
                      </a:gs>
                    </a:gsLst>
                    <a:lin ang="5400000" scaled="1"/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8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6009" y="1092"/>
                    <a:ext cx="205" cy="146"/>
                    <a:chOff x="6346" y="1526"/>
                    <a:chExt cx="242" cy="247"/>
                  </a:xfrm>
                </p:grpSpPr>
                <p:sp>
                  <p:nvSpPr>
                    <p:cNvPr id="159" name="Arc 127"/>
                    <p:cNvSpPr>
                      <a:spLocks/>
                    </p:cNvSpPr>
                    <p:nvPr/>
                  </p:nvSpPr>
                  <p:spPr bwMode="auto">
                    <a:xfrm flipH="1">
                      <a:off x="6346" y="1526"/>
                      <a:ext cx="143" cy="2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99"/>
                        <a:gd name="T2" fmla="*/ 227 w 21600"/>
                        <a:gd name="T3" fmla="*/ 43199 h 43199"/>
                        <a:gd name="T4" fmla="*/ 0 w 21600"/>
                        <a:gd name="T5" fmla="*/ 21600 h 43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0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6" y="1773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61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9" y="1527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sp>
              <p:nvSpPr>
                <p:cNvPr id="154" name="Freeform 130"/>
                <p:cNvSpPr>
                  <a:spLocks/>
                </p:cNvSpPr>
                <p:nvPr/>
              </p:nvSpPr>
              <p:spPr bwMode="auto">
                <a:xfrm rot="17911691" flipV="1">
                  <a:off x="6307" y="13259"/>
                  <a:ext cx="249" cy="52"/>
                </a:xfrm>
                <a:custGeom>
                  <a:avLst/>
                  <a:gdLst/>
                  <a:ahLst/>
                  <a:cxnLst>
                    <a:cxn ang="0">
                      <a:pos x="0" y="322"/>
                    </a:cxn>
                    <a:cxn ang="0">
                      <a:pos x="1660" y="2"/>
                    </a:cxn>
                    <a:cxn ang="0">
                      <a:pos x="2370" y="312"/>
                    </a:cxn>
                  </a:cxnLst>
                  <a:rect l="0" t="0" r="r" b="b"/>
                  <a:pathLst>
                    <a:path w="2370" h="322">
                      <a:moveTo>
                        <a:pt x="0" y="322"/>
                      </a:moveTo>
                      <a:cubicBezTo>
                        <a:pt x="632" y="163"/>
                        <a:pt x="1265" y="4"/>
                        <a:pt x="1660" y="2"/>
                      </a:cubicBezTo>
                      <a:cubicBezTo>
                        <a:pt x="2055" y="0"/>
                        <a:pt x="2212" y="156"/>
                        <a:pt x="2370" y="312"/>
                      </a:cubicBezTo>
                    </a:path>
                  </a:pathLst>
                </a:custGeom>
                <a:solidFill>
                  <a:srgbClr val="FD7F82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55" name="Freeform 131"/>
                <p:cNvSpPr>
                  <a:spLocks/>
                </p:cNvSpPr>
                <p:nvPr/>
              </p:nvSpPr>
              <p:spPr bwMode="auto">
                <a:xfrm rot="-3688309">
                  <a:off x="6250" y="13226"/>
                  <a:ext cx="236" cy="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661" y="2"/>
                    </a:cxn>
                    <a:cxn ang="0">
                      <a:pos x="2370" y="230"/>
                    </a:cxn>
                  </a:cxnLst>
                  <a:rect l="0" t="0" r="r" b="b"/>
                  <a:pathLst>
                    <a:path w="2370" h="240">
                      <a:moveTo>
                        <a:pt x="0" y="240"/>
                      </a:moveTo>
                      <a:cubicBezTo>
                        <a:pt x="277" y="200"/>
                        <a:pt x="1266" y="4"/>
                        <a:pt x="1661" y="2"/>
                      </a:cubicBezTo>
                      <a:cubicBezTo>
                        <a:pt x="2056" y="0"/>
                        <a:pt x="2222" y="182"/>
                        <a:pt x="2370" y="230"/>
                      </a:cubicBezTo>
                    </a:path>
                  </a:pathLst>
                </a:custGeom>
                <a:solidFill>
                  <a:srgbClr val="A3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56" name="Freeform 132"/>
                <p:cNvSpPr>
                  <a:spLocks/>
                </p:cNvSpPr>
                <p:nvPr/>
              </p:nvSpPr>
              <p:spPr bwMode="auto">
                <a:xfrm rot="-3688309">
                  <a:off x="6023" y="13386"/>
                  <a:ext cx="625" cy="22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398" y="0"/>
                    </a:cxn>
                    <a:cxn ang="0">
                      <a:pos x="1398" y="96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398" h="96">
                      <a:moveTo>
                        <a:pt x="36" y="0"/>
                      </a:moveTo>
                      <a:lnTo>
                        <a:pt x="1398" y="0"/>
                      </a:lnTo>
                      <a:lnTo>
                        <a:pt x="1398" y="96"/>
                      </a:lnTo>
                      <a:lnTo>
                        <a:pt x="0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90" name="Group 133"/>
              <p:cNvGrpSpPr>
                <a:grpSpLocks/>
              </p:cNvGrpSpPr>
              <p:nvPr/>
            </p:nvGrpSpPr>
            <p:grpSpPr bwMode="auto">
              <a:xfrm>
                <a:off x="6436" y="13158"/>
                <a:ext cx="205" cy="719"/>
                <a:chOff x="6325" y="12990"/>
                <a:chExt cx="205" cy="719"/>
              </a:xfrm>
            </p:grpSpPr>
            <p:grpSp>
              <p:nvGrpSpPr>
                <p:cNvPr id="91" name="Group 134"/>
                <p:cNvGrpSpPr>
                  <a:grpSpLocks/>
                </p:cNvGrpSpPr>
                <p:nvPr/>
              </p:nvGrpSpPr>
              <p:grpSpPr bwMode="auto">
                <a:xfrm rot="-3688309">
                  <a:off x="6445" y="13047"/>
                  <a:ext cx="142" cy="28"/>
                  <a:chOff x="5937" y="1050"/>
                  <a:chExt cx="642" cy="228"/>
                </a:xfrm>
              </p:grpSpPr>
              <p:sp>
                <p:nvSpPr>
                  <p:cNvPr id="148" name="Freeform 135"/>
                  <p:cNvSpPr>
                    <a:spLocks/>
                  </p:cNvSpPr>
                  <p:nvPr/>
                </p:nvSpPr>
                <p:spPr bwMode="auto">
                  <a:xfrm>
                    <a:off x="5937" y="1050"/>
                    <a:ext cx="642" cy="2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28"/>
                      </a:cxn>
                      <a:cxn ang="0">
                        <a:pos x="549" y="225"/>
                      </a:cxn>
                      <a:cxn ang="0">
                        <a:pos x="606" y="222"/>
                      </a:cxn>
                      <a:cxn ang="0">
                        <a:pos x="642" y="198"/>
                      </a:cxn>
                      <a:cxn ang="0">
                        <a:pos x="627" y="162"/>
                      </a:cxn>
                      <a:cxn ang="0">
                        <a:pos x="576" y="147"/>
                      </a:cxn>
                      <a:cxn ang="0">
                        <a:pos x="396" y="147"/>
                      </a:cxn>
                      <a:cxn ang="0">
                        <a:pos x="375" y="159"/>
                      </a:cxn>
                      <a:cxn ang="0">
                        <a:pos x="327" y="159"/>
                      </a:cxn>
                      <a:cxn ang="0">
                        <a:pos x="291" y="138"/>
                      </a:cxn>
                      <a:cxn ang="0">
                        <a:pos x="288" y="102"/>
                      </a:cxn>
                      <a:cxn ang="0">
                        <a:pos x="324" y="78"/>
                      </a:cxn>
                      <a:cxn ang="0">
                        <a:pos x="366" y="75"/>
                      </a:cxn>
                      <a:cxn ang="0">
                        <a:pos x="399" y="84"/>
                      </a:cxn>
                      <a:cxn ang="0">
                        <a:pos x="567" y="81"/>
                      </a:cxn>
                      <a:cxn ang="0">
                        <a:pos x="621" y="72"/>
                      </a:cxn>
                      <a:cxn ang="0">
                        <a:pos x="636" y="36"/>
                      </a:cxn>
                      <a:cxn ang="0">
                        <a:pos x="594" y="9"/>
                      </a:cxn>
                      <a:cxn ang="0">
                        <a:pos x="54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2" h="228">
                        <a:moveTo>
                          <a:pt x="0" y="0"/>
                        </a:moveTo>
                        <a:lnTo>
                          <a:pt x="0" y="228"/>
                        </a:lnTo>
                        <a:lnTo>
                          <a:pt x="549" y="225"/>
                        </a:lnTo>
                        <a:lnTo>
                          <a:pt x="606" y="222"/>
                        </a:lnTo>
                        <a:lnTo>
                          <a:pt x="642" y="198"/>
                        </a:lnTo>
                        <a:lnTo>
                          <a:pt x="627" y="162"/>
                        </a:lnTo>
                        <a:lnTo>
                          <a:pt x="576" y="147"/>
                        </a:lnTo>
                        <a:lnTo>
                          <a:pt x="396" y="147"/>
                        </a:lnTo>
                        <a:lnTo>
                          <a:pt x="375" y="159"/>
                        </a:lnTo>
                        <a:lnTo>
                          <a:pt x="327" y="159"/>
                        </a:lnTo>
                        <a:lnTo>
                          <a:pt x="291" y="138"/>
                        </a:lnTo>
                        <a:lnTo>
                          <a:pt x="288" y="102"/>
                        </a:lnTo>
                        <a:lnTo>
                          <a:pt x="324" y="78"/>
                        </a:lnTo>
                        <a:lnTo>
                          <a:pt x="366" y="75"/>
                        </a:lnTo>
                        <a:cubicBezTo>
                          <a:pt x="397" y="84"/>
                          <a:pt x="386" y="84"/>
                          <a:pt x="399" y="84"/>
                        </a:cubicBezTo>
                        <a:lnTo>
                          <a:pt x="567" y="81"/>
                        </a:lnTo>
                        <a:lnTo>
                          <a:pt x="621" y="72"/>
                        </a:lnTo>
                        <a:lnTo>
                          <a:pt x="636" y="36"/>
                        </a:lnTo>
                        <a:lnTo>
                          <a:pt x="594" y="9"/>
                        </a:lnTo>
                        <a:lnTo>
                          <a:pt x="54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gamma/>
                          <a:shade val="76471"/>
                          <a:invGamma/>
                        </a:srgbClr>
                      </a:gs>
                      <a:gs pos="50000">
                        <a:srgbClr val="FF0000"/>
                      </a:gs>
                      <a:gs pos="100000">
                        <a:srgbClr val="FF0000">
                          <a:gamma/>
                          <a:shade val="76471"/>
                          <a:invGamma/>
                        </a:srgbClr>
                      </a:gs>
                    </a:gsLst>
                    <a:lin ang="5400000" scaled="1"/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95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009" y="1092"/>
                    <a:ext cx="205" cy="146"/>
                    <a:chOff x="6346" y="1526"/>
                    <a:chExt cx="242" cy="247"/>
                  </a:xfrm>
                </p:grpSpPr>
                <p:sp>
                  <p:nvSpPr>
                    <p:cNvPr id="150" name="Arc 137"/>
                    <p:cNvSpPr>
                      <a:spLocks/>
                    </p:cNvSpPr>
                    <p:nvPr/>
                  </p:nvSpPr>
                  <p:spPr bwMode="auto">
                    <a:xfrm flipH="1">
                      <a:off x="6346" y="1526"/>
                      <a:ext cx="143" cy="2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99"/>
                        <a:gd name="T2" fmla="*/ 227 w 21600"/>
                        <a:gd name="T3" fmla="*/ 43199 h 43199"/>
                        <a:gd name="T4" fmla="*/ 0 w 21600"/>
                        <a:gd name="T5" fmla="*/ 21600 h 43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1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6" y="1773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52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9" y="1527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sp>
              <p:nvSpPr>
                <p:cNvPr id="145" name="Freeform 140"/>
                <p:cNvSpPr>
                  <a:spLocks/>
                </p:cNvSpPr>
                <p:nvPr/>
              </p:nvSpPr>
              <p:spPr bwMode="auto">
                <a:xfrm rot="17911691" flipV="1">
                  <a:off x="6307" y="13259"/>
                  <a:ext cx="249" cy="52"/>
                </a:xfrm>
                <a:custGeom>
                  <a:avLst/>
                  <a:gdLst/>
                  <a:ahLst/>
                  <a:cxnLst>
                    <a:cxn ang="0">
                      <a:pos x="0" y="322"/>
                    </a:cxn>
                    <a:cxn ang="0">
                      <a:pos x="1660" y="2"/>
                    </a:cxn>
                    <a:cxn ang="0">
                      <a:pos x="2370" y="312"/>
                    </a:cxn>
                  </a:cxnLst>
                  <a:rect l="0" t="0" r="r" b="b"/>
                  <a:pathLst>
                    <a:path w="2370" h="322">
                      <a:moveTo>
                        <a:pt x="0" y="322"/>
                      </a:moveTo>
                      <a:cubicBezTo>
                        <a:pt x="632" y="163"/>
                        <a:pt x="1265" y="4"/>
                        <a:pt x="1660" y="2"/>
                      </a:cubicBezTo>
                      <a:cubicBezTo>
                        <a:pt x="2055" y="0"/>
                        <a:pt x="2212" y="156"/>
                        <a:pt x="2370" y="312"/>
                      </a:cubicBezTo>
                    </a:path>
                  </a:pathLst>
                </a:custGeom>
                <a:solidFill>
                  <a:srgbClr val="FD7F82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46" name="Freeform 141"/>
                <p:cNvSpPr>
                  <a:spLocks/>
                </p:cNvSpPr>
                <p:nvPr/>
              </p:nvSpPr>
              <p:spPr bwMode="auto">
                <a:xfrm rot="-3688309">
                  <a:off x="6250" y="13226"/>
                  <a:ext cx="236" cy="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661" y="2"/>
                    </a:cxn>
                    <a:cxn ang="0">
                      <a:pos x="2370" y="230"/>
                    </a:cxn>
                  </a:cxnLst>
                  <a:rect l="0" t="0" r="r" b="b"/>
                  <a:pathLst>
                    <a:path w="2370" h="240">
                      <a:moveTo>
                        <a:pt x="0" y="240"/>
                      </a:moveTo>
                      <a:cubicBezTo>
                        <a:pt x="277" y="200"/>
                        <a:pt x="1266" y="4"/>
                        <a:pt x="1661" y="2"/>
                      </a:cubicBezTo>
                      <a:cubicBezTo>
                        <a:pt x="2056" y="0"/>
                        <a:pt x="2222" y="182"/>
                        <a:pt x="2370" y="230"/>
                      </a:cubicBezTo>
                    </a:path>
                  </a:pathLst>
                </a:custGeom>
                <a:solidFill>
                  <a:srgbClr val="A3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47" name="Freeform 142"/>
                <p:cNvSpPr>
                  <a:spLocks/>
                </p:cNvSpPr>
                <p:nvPr/>
              </p:nvSpPr>
              <p:spPr bwMode="auto">
                <a:xfrm rot="-3688309">
                  <a:off x="6023" y="13386"/>
                  <a:ext cx="625" cy="22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398" y="0"/>
                    </a:cxn>
                    <a:cxn ang="0">
                      <a:pos x="1398" y="96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398" h="96">
                      <a:moveTo>
                        <a:pt x="36" y="0"/>
                      </a:moveTo>
                      <a:lnTo>
                        <a:pt x="1398" y="0"/>
                      </a:lnTo>
                      <a:lnTo>
                        <a:pt x="1398" y="96"/>
                      </a:lnTo>
                      <a:lnTo>
                        <a:pt x="0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15360" name="Group 143"/>
              <p:cNvGrpSpPr>
                <a:grpSpLocks/>
              </p:cNvGrpSpPr>
              <p:nvPr/>
            </p:nvGrpSpPr>
            <p:grpSpPr bwMode="auto">
              <a:xfrm>
                <a:off x="6475" y="13188"/>
                <a:ext cx="205" cy="719"/>
                <a:chOff x="6325" y="12990"/>
                <a:chExt cx="205" cy="719"/>
              </a:xfrm>
            </p:grpSpPr>
            <p:grpSp>
              <p:nvGrpSpPr>
                <p:cNvPr id="15366" name="Group 144"/>
                <p:cNvGrpSpPr>
                  <a:grpSpLocks/>
                </p:cNvGrpSpPr>
                <p:nvPr/>
              </p:nvGrpSpPr>
              <p:grpSpPr bwMode="auto">
                <a:xfrm rot="-3688309">
                  <a:off x="6445" y="13047"/>
                  <a:ext cx="142" cy="28"/>
                  <a:chOff x="5937" y="1050"/>
                  <a:chExt cx="642" cy="228"/>
                </a:xfrm>
              </p:grpSpPr>
              <p:sp>
                <p:nvSpPr>
                  <p:cNvPr id="139" name="Freeform 145"/>
                  <p:cNvSpPr>
                    <a:spLocks/>
                  </p:cNvSpPr>
                  <p:nvPr/>
                </p:nvSpPr>
                <p:spPr bwMode="auto">
                  <a:xfrm>
                    <a:off x="5937" y="1050"/>
                    <a:ext cx="642" cy="2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28"/>
                      </a:cxn>
                      <a:cxn ang="0">
                        <a:pos x="549" y="225"/>
                      </a:cxn>
                      <a:cxn ang="0">
                        <a:pos x="606" y="222"/>
                      </a:cxn>
                      <a:cxn ang="0">
                        <a:pos x="642" y="198"/>
                      </a:cxn>
                      <a:cxn ang="0">
                        <a:pos x="627" y="162"/>
                      </a:cxn>
                      <a:cxn ang="0">
                        <a:pos x="576" y="147"/>
                      </a:cxn>
                      <a:cxn ang="0">
                        <a:pos x="396" y="147"/>
                      </a:cxn>
                      <a:cxn ang="0">
                        <a:pos x="375" y="159"/>
                      </a:cxn>
                      <a:cxn ang="0">
                        <a:pos x="327" y="159"/>
                      </a:cxn>
                      <a:cxn ang="0">
                        <a:pos x="291" y="138"/>
                      </a:cxn>
                      <a:cxn ang="0">
                        <a:pos x="288" y="102"/>
                      </a:cxn>
                      <a:cxn ang="0">
                        <a:pos x="324" y="78"/>
                      </a:cxn>
                      <a:cxn ang="0">
                        <a:pos x="366" y="75"/>
                      </a:cxn>
                      <a:cxn ang="0">
                        <a:pos x="399" y="84"/>
                      </a:cxn>
                      <a:cxn ang="0">
                        <a:pos x="567" y="81"/>
                      </a:cxn>
                      <a:cxn ang="0">
                        <a:pos x="621" y="72"/>
                      </a:cxn>
                      <a:cxn ang="0">
                        <a:pos x="636" y="36"/>
                      </a:cxn>
                      <a:cxn ang="0">
                        <a:pos x="594" y="9"/>
                      </a:cxn>
                      <a:cxn ang="0">
                        <a:pos x="54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42" h="228">
                        <a:moveTo>
                          <a:pt x="0" y="0"/>
                        </a:moveTo>
                        <a:lnTo>
                          <a:pt x="0" y="228"/>
                        </a:lnTo>
                        <a:lnTo>
                          <a:pt x="549" y="225"/>
                        </a:lnTo>
                        <a:lnTo>
                          <a:pt x="606" y="222"/>
                        </a:lnTo>
                        <a:lnTo>
                          <a:pt x="642" y="198"/>
                        </a:lnTo>
                        <a:lnTo>
                          <a:pt x="627" y="162"/>
                        </a:lnTo>
                        <a:lnTo>
                          <a:pt x="576" y="147"/>
                        </a:lnTo>
                        <a:lnTo>
                          <a:pt x="396" y="147"/>
                        </a:lnTo>
                        <a:lnTo>
                          <a:pt x="375" y="159"/>
                        </a:lnTo>
                        <a:lnTo>
                          <a:pt x="327" y="159"/>
                        </a:lnTo>
                        <a:lnTo>
                          <a:pt x="291" y="138"/>
                        </a:lnTo>
                        <a:lnTo>
                          <a:pt x="288" y="102"/>
                        </a:lnTo>
                        <a:lnTo>
                          <a:pt x="324" y="78"/>
                        </a:lnTo>
                        <a:lnTo>
                          <a:pt x="366" y="75"/>
                        </a:lnTo>
                        <a:cubicBezTo>
                          <a:pt x="397" y="84"/>
                          <a:pt x="386" y="84"/>
                          <a:pt x="399" y="84"/>
                        </a:cubicBezTo>
                        <a:lnTo>
                          <a:pt x="567" y="81"/>
                        </a:lnTo>
                        <a:lnTo>
                          <a:pt x="621" y="72"/>
                        </a:lnTo>
                        <a:lnTo>
                          <a:pt x="636" y="36"/>
                        </a:lnTo>
                        <a:lnTo>
                          <a:pt x="594" y="9"/>
                        </a:lnTo>
                        <a:lnTo>
                          <a:pt x="54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gamma/>
                          <a:shade val="76471"/>
                          <a:invGamma/>
                        </a:srgbClr>
                      </a:gs>
                      <a:gs pos="50000">
                        <a:srgbClr val="FF0000"/>
                      </a:gs>
                      <a:gs pos="100000">
                        <a:srgbClr val="FF0000">
                          <a:gamma/>
                          <a:shade val="76471"/>
                          <a:invGamma/>
                        </a:srgbClr>
                      </a:gs>
                    </a:gsLst>
                    <a:lin ang="5400000" scaled="1"/>
                  </a:gradFill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15368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6009" y="1092"/>
                    <a:ext cx="205" cy="146"/>
                    <a:chOff x="6346" y="1526"/>
                    <a:chExt cx="242" cy="247"/>
                  </a:xfrm>
                </p:grpSpPr>
                <p:sp>
                  <p:nvSpPr>
                    <p:cNvPr id="141" name="Arc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6346" y="1526"/>
                      <a:ext cx="143" cy="24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43199"/>
                        <a:gd name="T2" fmla="*/ 227 w 21600"/>
                        <a:gd name="T3" fmla="*/ 43199 h 43199"/>
                        <a:gd name="T4" fmla="*/ 0 w 21600"/>
                        <a:gd name="T5" fmla="*/ 21600 h 431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40"/>
                            <a:pt x="12067" y="43074"/>
                            <a:pt x="226" y="43198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6" y="1773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  <p:sp>
                  <p:nvSpPr>
                    <p:cNvPr id="143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9" y="1527"/>
                      <a:ext cx="99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dirty="0"/>
                    </a:p>
                  </p:txBody>
                </p:sp>
              </p:grpSp>
            </p:grpSp>
            <p:sp>
              <p:nvSpPr>
                <p:cNvPr id="136" name="Freeform 150"/>
                <p:cNvSpPr>
                  <a:spLocks/>
                </p:cNvSpPr>
                <p:nvPr/>
              </p:nvSpPr>
              <p:spPr bwMode="auto">
                <a:xfrm rot="17911691" flipV="1">
                  <a:off x="6307" y="13259"/>
                  <a:ext cx="249" cy="52"/>
                </a:xfrm>
                <a:custGeom>
                  <a:avLst/>
                  <a:gdLst/>
                  <a:ahLst/>
                  <a:cxnLst>
                    <a:cxn ang="0">
                      <a:pos x="0" y="322"/>
                    </a:cxn>
                    <a:cxn ang="0">
                      <a:pos x="1660" y="2"/>
                    </a:cxn>
                    <a:cxn ang="0">
                      <a:pos x="2370" y="312"/>
                    </a:cxn>
                  </a:cxnLst>
                  <a:rect l="0" t="0" r="r" b="b"/>
                  <a:pathLst>
                    <a:path w="2370" h="322">
                      <a:moveTo>
                        <a:pt x="0" y="322"/>
                      </a:moveTo>
                      <a:cubicBezTo>
                        <a:pt x="632" y="163"/>
                        <a:pt x="1265" y="4"/>
                        <a:pt x="1660" y="2"/>
                      </a:cubicBezTo>
                      <a:cubicBezTo>
                        <a:pt x="2055" y="0"/>
                        <a:pt x="2212" y="156"/>
                        <a:pt x="2370" y="312"/>
                      </a:cubicBezTo>
                    </a:path>
                  </a:pathLst>
                </a:custGeom>
                <a:solidFill>
                  <a:srgbClr val="FD7F82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37" name="Freeform 151"/>
                <p:cNvSpPr>
                  <a:spLocks/>
                </p:cNvSpPr>
                <p:nvPr/>
              </p:nvSpPr>
              <p:spPr bwMode="auto">
                <a:xfrm rot="-3688309">
                  <a:off x="6250" y="13226"/>
                  <a:ext cx="236" cy="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661" y="2"/>
                    </a:cxn>
                    <a:cxn ang="0">
                      <a:pos x="2370" y="230"/>
                    </a:cxn>
                  </a:cxnLst>
                  <a:rect l="0" t="0" r="r" b="b"/>
                  <a:pathLst>
                    <a:path w="2370" h="240">
                      <a:moveTo>
                        <a:pt x="0" y="240"/>
                      </a:moveTo>
                      <a:cubicBezTo>
                        <a:pt x="277" y="200"/>
                        <a:pt x="1266" y="4"/>
                        <a:pt x="1661" y="2"/>
                      </a:cubicBezTo>
                      <a:cubicBezTo>
                        <a:pt x="2056" y="0"/>
                        <a:pt x="2222" y="182"/>
                        <a:pt x="2370" y="230"/>
                      </a:cubicBezTo>
                    </a:path>
                  </a:pathLst>
                </a:custGeom>
                <a:solidFill>
                  <a:srgbClr val="A3FFFF"/>
                </a:solidFill>
                <a:ln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38" name="Freeform 152"/>
                <p:cNvSpPr>
                  <a:spLocks/>
                </p:cNvSpPr>
                <p:nvPr/>
              </p:nvSpPr>
              <p:spPr bwMode="auto">
                <a:xfrm rot="-3688309">
                  <a:off x="6023" y="13386"/>
                  <a:ext cx="625" cy="22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398" y="0"/>
                    </a:cxn>
                    <a:cxn ang="0">
                      <a:pos x="1398" y="96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398" h="96">
                      <a:moveTo>
                        <a:pt x="36" y="0"/>
                      </a:moveTo>
                      <a:lnTo>
                        <a:pt x="1398" y="0"/>
                      </a:lnTo>
                      <a:lnTo>
                        <a:pt x="1398" y="96"/>
                      </a:lnTo>
                      <a:lnTo>
                        <a:pt x="0" y="93"/>
                      </a:lnTo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1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  <p:grpSp>
          <p:nvGrpSpPr>
            <p:cNvPr id="15369" name="Group 153"/>
            <p:cNvGrpSpPr>
              <a:grpSpLocks/>
            </p:cNvGrpSpPr>
            <p:nvPr/>
          </p:nvGrpSpPr>
          <p:grpSpPr bwMode="auto">
            <a:xfrm rot="21206308" flipH="1">
              <a:off x="2199" y="12813"/>
              <a:ext cx="388" cy="360"/>
              <a:chOff x="1158" y="7736"/>
              <a:chExt cx="363" cy="406"/>
            </a:xfrm>
          </p:grpSpPr>
          <p:sp>
            <p:nvSpPr>
              <p:cNvPr id="105" name="Freeform 154"/>
              <p:cNvSpPr>
                <a:spLocks/>
              </p:cNvSpPr>
              <p:nvPr/>
            </p:nvSpPr>
            <p:spPr bwMode="auto">
              <a:xfrm>
                <a:off x="1158" y="7736"/>
                <a:ext cx="363" cy="406"/>
              </a:xfrm>
              <a:custGeom>
                <a:avLst/>
                <a:gdLst/>
                <a:ahLst/>
                <a:cxnLst>
                  <a:cxn ang="0">
                    <a:pos x="360" y="1"/>
                  </a:cxn>
                  <a:cxn ang="0">
                    <a:pos x="363" y="73"/>
                  </a:cxn>
                  <a:cxn ang="0">
                    <a:pos x="348" y="142"/>
                  </a:cxn>
                  <a:cxn ang="0">
                    <a:pos x="327" y="166"/>
                  </a:cxn>
                  <a:cxn ang="0">
                    <a:pos x="324" y="208"/>
                  </a:cxn>
                  <a:cxn ang="0">
                    <a:pos x="324" y="250"/>
                  </a:cxn>
                  <a:cxn ang="0">
                    <a:pos x="327" y="328"/>
                  </a:cxn>
                  <a:cxn ang="0">
                    <a:pos x="309" y="382"/>
                  </a:cxn>
                  <a:cxn ang="0">
                    <a:pos x="270" y="403"/>
                  </a:cxn>
                  <a:cxn ang="0">
                    <a:pos x="183" y="403"/>
                  </a:cxn>
                  <a:cxn ang="0">
                    <a:pos x="78" y="406"/>
                  </a:cxn>
                  <a:cxn ang="0">
                    <a:pos x="24" y="379"/>
                  </a:cxn>
                  <a:cxn ang="0">
                    <a:pos x="0" y="328"/>
                  </a:cxn>
                  <a:cxn ang="0">
                    <a:pos x="18" y="274"/>
                  </a:cxn>
                  <a:cxn ang="0">
                    <a:pos x="60" y="196"/>
                  </a:cxn>
                  <a:cxn ang="0">
                    <a:pos x="90" y="112"/>
                  </a:cxn>
                  <a:cxn ang="0">
                    <a:pos x="108" y="61"/>
                  </a:cxn>
                  <a:cxn ang="0">
                    <a:pos x="132" y="7"/>
                  </a:cxn>
                  <a:cxn ang="0">
                    <a:pos x="228" y="7"/>
                  </a:cxn>
                  <a:cxn ang="0">
                    <a:pos x="333" y="1"/>
                  </a:cxn>
                  <a:cxn ang="0">
                    <a:pos x="360" y="1"/>
                  </a:cxn>
                </a:cxnLst>
                <a:rect l="0" t="0" r="r" b="b"/>
                <a:pathLst>
                  <a:path w="363" h="406">
                    <a:moveTo>
                      <a:pt x="360" y="1"/>
                    </a:moveTo>
                    <a:lnTo>
                      <a:pt x="363" y="73"/>
                    </a:lnTo>
                    <a:lnTo>
                      <a:pt x="348" y="142"/>
                    </a:lnTo>
                    <a:lnTo>
                      <a:pt x="327" y="166"/>
                    </a:lnTo>
                    <a:lnTo>
                      <a:pt x="324" y="208"/>
                    </a:lnTo>
                    <a:lnTo>
                      <a:pt x="324" y="250"/>
                    </a:lnTo>
                    <a:lnTo>
                      <a:pt x="327" y="328"/>
                    </a:lnTo>
                    <a:lnTo>
                      <a:pt x="309" y="382"/>
                    </a:lnTo>
                    <a:lnTo>
                      <a:pt x="270" y="403"/>
                    </a:lnTo>
                    <a:lnTo>
                      <a:pt x="183" y="403"/>
                    </a:lnTo>
                    <a:lnTo>
                      <a:pt x="78" y="406"/>
                    </a:lnTo>
                    <a:lnTo>
                      <a:pt x="24" y="379"/>
                    </a:lnTo>
                    <a:lnTo>
                      <a:pt x="0" y="328"/>
                    </a:lnTo>
                    <a:lnTo>
                      <a:pt x="18" y="274"/>
                    </a:lnTo>
                    <a:lnTo>
                      <a:pt x="60" y="196"/>
                    </a:lnTo>
                    <a:lnTo>
                      <a:pt x="90" y="112"/>
                    </a:lnTo>
                    <a:lnTo>
                      <a:pt x="108" y="61"/>
                    </a:lnTo>
                    <a:cubicBezTo>
                      <a:pt x="123" y="0"/>
                      <a:pt x="111" y="16"/>
                      <a:pt x="132" y="7"/>
                    </a:cubicBezTo>
                    <a:lnTo>
                      <a:pt x="228" y="7"/>
                    </a:lnTo>
                    <a:lnTo>
                      <a:pt x="333" y="1"/>
                    </a:lnTo>
                    <a:lnTo>
                      <a:pt x="360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6" name="Freeform 155"/>
              <p:cNvSpPr>
                <a:spLocks/>
              </p:cNvSpPr>
              <p:nvPr/>
            </p:nvSpPr>
            <p:spPr bwMode="auto">
              <a:xfrm>
                <a:off x="1287" y="7746"/>
                <a:ext cx="150" cy="135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50" y="21"/>
                  </a:cxn>
                  <a:cxn ang="0">
                    <a:pos x="150" y="63"/>
                  </a:cxn>
                  <a:cxn ang="0">
                    <a:pos x="138" y="126"/>
                  </a:cxn>
                  <a:cxn ang="0">
                    <a:pos x="96" y="129"/>
                  </a:cxn>
                  <a:cxn ang="0">
                    <a:pos x="54" y="135"/>
                  </a:cxn>
                  <a:cxn ang="0">
                    <a:pos x="9" y="129"/>
                  </a:cxn>
                  <a:cxn ang="0">
                    <a:pos x="0" y="81"/>
                  </a:cxn>
                  <a:cxn ang="0">
                    <a:pos x="6" y="36"/>
                  </a:cxn>
                  <a:cxn ang="0">
                    <a:pos x="33" y="0"/>
                  </a:cxn>
                  <a:cxn ang="0">
                    <a:pos x="93" y="0"/>
                  </a:cxn>
                  <a:cxn ang="0">
                    <a:pos x="129" y="0"/>
                  </a:cxn>
                </a:cxnLst>
                <a:rect l="0" t="0" r="r" b="b"/>
                <a:pathLst>
                  <a:path w="150" h="135">
                    <a:moveTo>
                      <a:pt x="129" y="0"/>
                    </a:moveTo>
                    <a:lnTo>
                      <a:pt x="150" y="21"/>
                    </a:lnTo>
                    <a:lnTo>
                      <a:pt x="150" y="63"/>
                    </a:lnTo>
                    <a:lnTo>
                      <a:pt x="138" y="126"/>
                    </a:lnTo>
                    <a:lnTo>
                      <a:pt x="96" y="129"/>
                    </a:lnTo>
                    <a:lnTo>
                      <a:pt x="54" y="135"/>
                    </a:lnTo>
                    <a:lnTo>
                      <a:pt x="9" y="129"/>
                    </a:lnTo>
                    <a:lnTo>
                      <a:pt x="0" y="81"/>
                    </a:lnTo>
                    <a:lnTo>
                      <a:pt x="6" y="36"/>
                    </a:lnTo>
                    <a:lnTo>
                      <a:pt x="33" y="0"/>
                    </a:lnTo>
                    <a:lnTo>
                      <a:pt x="93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7" name="Freeform 156"/>
              <p:cNvSpPr>
                <a:spLocks/>
              </p:cNvSpPr>
              <p:nvPr/>
            </p:nvSpPr>
            <p:spPr bwMode="auto">
              <a:xfrm>
                <a:off x="1296" y="7828"/>
                <a:ext cx="129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1" y="2"/>
                  </a:cxn>
                  <a:cxn ang="0">
                    <a:pos x="111" y="5"/>
                  </a:cxn>
                  <a:cxn ang="0">
                    <a:pos x="129" y="17"/>
                  </a:cxn>
                </a:cxnLst>
                <a:rect l="0" t="0" r="r" b="b"/>
                <a:pathLst>
                  <a:path w="129" h="17">
                    <a:moveTo>
                      <a:pt x="0" y="17"/>
                    </a:moveTo>
                    <a:cubicBezTo>
                      <a:pt x="16" y="10"/>
                      <a:pt x="33" y="4"/>
                      <a:pt x="51" y="2"/>
                    </a:cubicBezTo>
                    <a:cubicBezTo>
                      <a:pt x="69" y="0"/>
                      <a:pt x="98" y="3"/>
                      <a:pt x="111" y="5"/>
                    </a:cubicBezTo>
                    <a:cubicBezTo>
                      <a:pt x="124" y="7"/>
                      <a:pt x="126" y="12"/>
                      <a:pt x="129" y="17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8" name="Freeform 157"/>
              <p:cNvSpPr>
                <a:spLocks/>
              </p:cNvSpPr>
              <p:nvPr/>
            </p:nvSpPr>
            <p:spPr bwMode="auto">
              <a:xfrm>
                <a:off x="1299" y="7777"/>
                <a:ext cx="13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5" y="5"/>
                  </a:cxn>
                  <a:cxn ang="0">
                    <a:pos x="102" y="2"/>
                  </a:cxn>
                  <a:cxn ang="0">
                    <a:pos x="132" y="17"/>
                  </a:cxn>
                </a:cxnLst>
                <a:rect l="0" t="0" r="r" b="b"/>
                <a:pathLst>
                  <a:path w="132" h="17">
                    <a:moveTo>
                      <a:pt x="0" y="17"/>
                    </a:moveTo>
                    <a:cubicBezTo>
                      <a:pt x="14" y="12"/>
                      <a:pt x="28" y="7"/>
                      <a:pt x="45" y="5"/>
                    </a:cubicBezTo>
                    <a:cubicBezTo>
                      <a:pt x="62" y="3"/>
                      <a:pt x="87" y="0"/>
                      <a:pt x="102" y="2"/>
                    </a:cubicBezTo>
                    <a:cubicBezTo>
                      <a:pt x="117" y="4"/>
                      <a:pt x="124" y="10"/>
                      <a:pt x="132" y="17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9" name="Freeform 158"/>
              <p:cNvSpPr>
                <a:spLocks/>
              </p:cNvSpPr>
              <p:nvPr/>
            </p:nvSpPr>
            <p:spPr bwMode="auto">
              <a:xfrm>
                <a:off x="1443" y="7747"/>
                <a:ext cx="69" cy="275"/>
              </a:xfrm>
              <a:custGeom>
                <a:avLst/>
                <a:gdLst/>
                <a:ahLst/>
                <a:cxnLst>
                  <a:cxn ang="0">
                    <a:pos x="69" y="14"/>
                  </a:cxn>
                  <a:cxn ang="0">
                    <a:pos x="42" y="2"/>
                  </a:cxn>
                  <a:cxn ang="0">
                    <a:pos x="18" y="26"/>
                  </a:cxn>
                  <a:cxn ang="0">
                    <a:pos x="0" y="74"/>
                  </a:cxn>
                  <a:cxn ang="0">
                    <a:pos x="18" y="119"/>
                  </a:cxn>
                  <a:cxn ang="0">
                    <a:pos x="18" y="215"/>
                  </a:cxn>
                  <a:cxn ang="0">
                    <a:pos x="0" y="275"/>
                  </a:cxn>
                </a:cxnLst>
                <a:rect l="0" t="0" r="r" b="b"/>
                <a:pathLst>
                  <a:path w="69" h="275">
                    <a:moveTo>
                      <a:pt x="69" y="14"/>
                    </a:moveTo>
                    <a:cubicBezTo>
                      <a:pt x="59" y="7"/>
                      <a:pt x="50" y="0"/>
                      <a:pt x="42" y="2"/>
                    </a:cubicBezTo>
                    <a:cubicBezTo>
                      <a:pt x="34" y="4"/>
                      <a:pt x="25" y="14"/>
                      <a:pt x="18" y="26"/>
                    </a:cubicBezTo>
                    <a:cubicBezTo>
                      <a:pt x="11" y="38"/>
                      <a:pt x="0" y="59"/>
                      <a:pt x="0" y="74"/>
                    </a:cubicBezTo>
                    <a:cubicBezTo>
                      <a:pt x="0" y="89"/>
                      <a:pt x="15" y="96"/>
                      <a:pt x="18" y="119"/>
                    </a:cubicBezTo>
                    <a:cubicBezTo>
                      <a:pt x="21" y="142"/>
                      <a:pt x="21" y="189"/>
                      <a:pt x="18" y="215"/>
                    </a:cubicBezTo>
                    <a:cubicBezTo>
                      <a:pt x="15" y="241"/>
                      <a:pt x="7" y="258"/>
                      <a:pt x="0" y="275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0" name="Freeform 159"/>
              <p:cNvSpPr>
                <a:spLocks/>
              </p:cNvSpPr>
              <p:nvPr/>
            </p:nvSpPr>
            <p:spPr bwMode="auto">
              <a:xfrm>
                <a:off x="1200" y="7974"/>
                <a:ext cx="264" cy="6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8" y="51"/>
                  </a:cxn>
                  <a:cxn ang="0">
                    <a:pos x="57" y="48"/>
                  </a:cxn>
                  <a:cxn ang="0">
                    <a:pos x="99" y="12"/>
                  </a:cxn>
                  <a:cxn ang="0">
                    <a:pos x="159" y="0"/>
                  </a:cxn>
                  <a:cxn ang="0">
                    <a:pos x="207" y="9"/>
                  </a:cxn>
                  <a:cxn ang="0">
                    <a:pos x="228" y="33"/>
                  </a:cxn>
                  <a:cxn ang="0">
                    <a:pos x="264" y="63"/>
                  </a:cxn>
                </a:cxnLst>
                <a:rect l="0" t="0" r="r" b="b"/>
                <a:pathLst>
                  <a:path w="264" h="63">
                    <a:moveTo>
                      <a:pt x="0" y="18"/>
                    </a:moveTo>
                    <a:cubicBezTo>
                      <a:pt x="5" y="32"/>
                      <a:pt x="9" y="46"/>
                      <a:pt x="18" y="51"/>
                    </a:cubicBezTo>
                    <a:cubicBezTo>
                      <a:pt x="27" y="56"/>
                      <a:pt x="44" y="54"/>
                      <a:pt x="57" y="48"/>
                    </a:cubicBezTo>
                    <a:cubicBezTo>
                      <a:pt x="70" y="42"/>
                      <a:pt x="82" y="20"/>
                      <a:pt x="99" y="12"/>
                    </a:cubicBezTo>
                    <a:cubicBezTo>
                      <a:pt x="116" y="4"/>
                      <a:pt x="141" y="0"/>
                      <a:pt x="159" y="0"/>
                    </a:cubicBezTo>
                    <a:cubicBezTo>
                      <a:pt x="177" y="0"/>
                      <a:pt x="196" y="4"/>
                      <a:pt x="207" y="9"/>
                    </a:cubicBezTo>
                    <a:cubicBezTo>
                      <a:pt x="218" y="14"/>
                      <a:pt x="218" y="24"/>
                      <a:pt x="228" y="33"/>
                    </a:cubicBezTo>
                    <a:cubicBezTo>
                      <a:pt x="238" y="42"/>
                      <a:pt x="258" y="58"/>
                      <a:pt x="264" y="63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1" name="Freeform 160"/>
              <p:cNvSpPr>
                <a:spLocks/>
              </p:cNvSpPr>
              <p:nvPr/>
            </p:nvSpPr>
            <p:spPr bwMode="auto">
              <a:xfrm>
                <a:off x="1203" y="8043"/>
                <a:ext cx="267" cy="5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1" y="36"/>
                  </a:cxn>
                  <a:cxn ang="0">
                    <a:pos x="63" y="36"/>
                  </a:cxn>
                  <a:cxn ang="0">
                    <a:pos x="108" y="9"/>
                  </a:cxn>
                  <a:cxn ang="0">
                    <a:pos x="180" y="3"/>
                  </a:cxn>
                  <a:cxn ang="0">
                    <a:pos x="213" y="27"/>
                  </a:cxn>
                  <a:cxn ang="0">
                    <a:pos x="237" y="39"/>
                  </a:cxn>
                  <a:cxn ang="0">
                    <a:pos x="249" y="54"/>
                  </a:cxn>
                  <a:cxn ang="0">
                    <a:pos x="267" y="42"/>
                  </a:cxn>
                </a:cxnLst>
                <a:rect l="0" t="0" r="r" b="b"/>
                <a:pathLst>
                  <a:path w="267" h="55">
                    <a:moveTo>
                      <a:pt x="0" y="12"/>
                    </a:moveTo>
                    <a:cubicBezTo>
                      <a:pt x="5" y="22"/>
                      <a:pt x="11" y="32"/>
                      <a:pt x="21" y="36"/>
                    </a:cubicBezTo>
                    <a:cubicBezTo>
                      <a:pt x="31" y="40"/>
                      <a:pt x="49" y="40"/>
                      <a:pt x="63" y="36"/>
                    </a:cubicBezTo>
                    <a:cubicBezTo>
                      <a:pt x="77" y="32"/>
                      <a:pt x="89" y="14"/>
                      <a:pt x="108" y="9"/>
                    </a:cubicBezTo>
                    <a:cubicBezTo>
                      <a:pt x="127" y="4"/>
                      <a:pt x="163" y="0"/>
                      <a:pt x="180" y="3"/>
                    </a:cubicBezTo>
                    <a:cubicBezTo>
                      <a:pt x="197" y="6"/>
                      <a:pt x="204" y="21"/>
                      <a:pt x="213" y="27"/>
                    </a:cubicBezTo>
                    <a:cubicBezTo>
                      <a:pt x="222" y="33"/>
                      <a:pt x="231" y="35"/>
                      <a:pt x="237" y="39"/>
                    </a:cubicBezTo>
                    <a:cubicBezTo>
                      <a:pt x="243" y="43"/>
                      <a:pt x="244" y="53"/>
                      <a:pt x="249" y="54"/>
                    </a:cubicBezTo>
                    <a:cubicBezTo>
                      <a:pt x="254" y="55"/>
                      <a:pt x="260" y="48"/>
                      <a:pt x="267" y="42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5370" name="Group 161"/>
            <p:cNvGrpSpPr>
              <a:grpSpLocks/>
            </p:cNvGrpSpPr>
            <p:nvPr/>
          </p:nvGrpSpPr>
          <p:grpSpPr bwMode="auto">
            <a:xfrm rot="12346">
              <a:off x="1240" y="12803"/>
              <a:ext cx="387" cy="372"/>
              <a:chOff x="1158" y="7736"/>
              <a:chExt cx="363" cy="406"/>
            </a:xfrm>
          </p:grpSpPr>
          <p:sp>
            <p:nvSpPr>
              <p:cNvPr id="98" name="Freeform 162"/>
              <p:cNvSpPr>
                <a:spLocks/>
              </p:cNvSpPr>
              <p:nvPr/>
            </p:nvSpPr>
            <p:spPr bwMode="auto">
              <a:xfrm>
                <a:off x="1158" y="7736"/>
                <a:ext cx="363" cy="406"/>
              </a:xfrm>
              <a:custGeom>
                <a:avLst/>
                <a:gdLst/>
                <a:ahLst/>
                <a:cxnLst>
                  <a:cxn ang="0">
                    <a:pos x="360" y="1"/>
                  </a:cxn>
                  <a:cxn ang="0">
                    <a:pos x="363" y="73"/>
                  </a:cxn>
                  <a:cxn ang="0">
                    <a:pos x="348" y="142"/>
                  </a:cxn>
                  <a:cxn ang="0">
                    <a:pos x="327" y="166"/>
                  </a:cxn>
                  <a:cxn ang="0">
                    <a:pos x="324" y="208"/>
                  </a:cxn>
                  <a:cxn ang="0">
                    <a:pos x="324" y="250"/>
                  </a:cxn>
                  <a:cxn ang="0">
                    <a:pos x="327" y="328"/>
                  </a:cxn>
                  <a:cxn ang="0">
                    <a:pos x="309" y="382"/>
                  </a:cxn>
                  <a:cxn ang="0">
                    <a:pos x="270" y="403"/>
                  </a:cxn>
                  <a:cxn ang="0">
                    <a:pos x="183" y="403"/>
                  </a:cxn>
                  <a:cxn ang="0">
                    <a:pos x="78" y="406"/>
                  </a:cxn>
                  <a:cxn ang="0">
                    <a:pos x="24" y="379"/>
                  </a:cxn>
                  <a:cxn ang="0">
                    <a:pos x="0" y="328"/>
                  </a:cxn>
                  <a:cxn ang="0">
                    <a:pos x="18" y="274"/>
                  </a:cxn>
                  <a:cxn ang="0">
                    <a:pos x="60" y="196"/>
                  </a:cxn>
                  <a:cxn ang="0">
                    <a:pos x="90" y="112"/>
                  </a:cxn>
                  <a:cxn ang="0">
                    <a:pos x="108" y="61"/>
                  </a:cxn>
                  <a:cxn ang="0">
                    <a:pos x="132" y="7"/>
                  </a:cxn>
                  <a:cxn ang="0">
                    <a:pos x="228" y="7"/>
                  </a:cxn>
                  <a:cxn ang="0">
                    <a:pos x="333" y="1"/>
                  </a:cxn>
                  <a:cxn ang="0">
                    <a:pos x="360" y="1"/>
                  </a:cxn>
                </a:cxnLst>
                <a:rect l="0" t="0" r="r" b="b"/>
                <a:pathLst>
                  <a:path w="363" h="406">
                    <a:moveTo>
                      <a:pt x="360" y="1"/>
                    </a:moveTo>
                    <a:lnTo>
                      <a:pt x="363" y="73"/>
                    </a:lnTo>
                    <a:lnTo>
                      <a:pt x="348" y="142"/>
                    </a:lnTo>
                    <a:lnTo>
                      <a:pt x="327" y="166"/>
                    </a:lnTo>
                    <a:lnTo>
                      <a:pt x="324" y="208"/>
                    </a:lnTo>
                    <a:lnTo>
                      <a:pt x="324" y="250"/>
                    </a:lnTo>
                    <a:lnTo>
                      <a:pt x="327" y="328"/>
                    </a:lnTo>
                    <a:lnTo>
                      <a:pt x="309" y="382"/>
                    </a:lnTo>
                    <a:lnTo>
                      <a:pt x="270" y="403"/>
                    </a:lnTo>
                    <a:lnTo>
                      <a:pt x="183" y="403"/>
                    </a:lnTo>
                    <a:lnTo>
                      <a:pt x="78" y="406"/>
                    </a:lnTo>
                    <a:lnTo>
                      <a:pt x="24" y="379"/>
                    </a:lnTo>
                    <a:lnTo>
                      <a:pt x="0" y="328"/>
                    </a:lnTo>
                    <a:lnTo>
                      <a:pt x="18" y="274"/>
                    </a:lnTo>
                    <a:lnTo>
                      <a:pt x="60" y="196"/>
                    </a:lnTo>
                    <a:lnTo>
                      <a:pt x="90" y="112"/>
                    </a:lnTo>
                    <a:lnTo>
                      <a:pt x="108" y="61"/>
                    </a:lnTo>
                    <a:cubicBezTo>
                      <a:pt x="123" y="0"/>
                      <a:pt x="111" y="16"/>
                      <a:pt x="132" y="7"/>
                    </a:cubicBezTo>
                    <a:lnTo>
                      <a:pt x="228" y="7"/>
                    </a:lnTo>
                    <a:lnTo>
                      <a:pt x="333" y="1"/>
                    </a:lnTo>
                    <a:lnTo>
                      <a:pt x="360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9" name="Freeform 163"/>
              <p:cNvSpPr>
                <a:spLocks/>
              </p:cNvSpPr>
              <p:nvPr/>
            </p:nvSpPr>
            <p:spPr bwMode="auto">
              <a:xfrm>
                <a:off x="1287" y="7746"/>
                <a:ext cx="150" cy="135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50" y="21"/>
                  </a:cxn>
                  <a:cxn ang="0">
                    <a:pos x="150" y="63"/>
                  </a:cxn>
                  <a:cxn ang="0">
                    <a:pos x="138" y="126"/>
                  </a:cxn>
                  <a:cxn ang="0">
                    <a:pos x="96" y="129"/>
                  </a:cxn>
                  <a:cxn ang="0">
                    <a:pos x="54" y="135"/>
                  </a:cxn>
                  <a:cxn ang="0">
                    <a:pos x="9" y="129"/>
                  </a:cxn>
                  <a:cxn ang="0">
                    <a:pos x="0" y="81"/>
                  </a:cxn>
                  <a:cxn ang="0">
                    <a:pos x="6" y="36"/>
                  </a:cxn>
                  <a:cxn ang="0">
                    <a:pos x="33" y="0"/>
                  </a:cxn>
                  <a:cxn ang="0">
                    <a:pos x="93" y="0"/>
                  </a:cxn>
                  <a:cxn ang="0">
                    <a:pos x="129" y="0"/>
                  </a:cxn>
                </a:cxnLst>
                <a:rect l="0" t="0" r="r" b="b"/>
                <a:pathLst>
                  <a:path w="150" h="135">
                    <a:moveTo>
                      <a:pt x="129" y="0"/>
                    </a:moveTo>
                    <a:lnTo>
                      <a:pt x="150" y="21"/>
                    </a:lnTo>
                    <a:lnTo>
                      <a:pt x="150" y="63"/>
                    </a:lnTo>
                    <a:lnTo>
                      <a:pt x="138" y="126"/>
                    </a:lnTo>
                    <a:lnTo>
                      <a:pt x="96" y="129"/>
                    </a:lnTo>
                    <a:lnTo>
                      <a:pt x="54" y="135"/>
                    </a:lnTo>
                    <a:lnTo>
                      <a:pt x="9" y="129"/>
                    </a:lnTo>
                    <a:lnTo>
                      <a:pt x="0" y="81"/>
                    </a:lnTo>
                    <a:lnTo>
                      <a:pt x="6" y="36"/>
                    </a:lnTo>
                    <a:lnTo>
                      <a:pt x="33" y="0"/>
                    </a:lnTo>
                    <a:lnTo>
                      <a:pt x="93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0" name="Freeform 164"/>
              <p:cNvSpPr>
                <a:spLocks/>
              </p:cNvSpPr>
              <p:nvPr/>
            </p:nvSpPr>
            <p:spPr bwMode="auto">
              <a:xfrm>
                <a:off x="1296" y="7828"/>
                <a:ext cx="129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1" y="2"/>
                  </a:cxn>
                  <a:cxn ang="0">
                    <a:pos x="111" y="5"/>
                  </a:cxn>
                  <a:cxn ang="0">
                    <a:pos x="129" y="17"/>
                  </a:cxn>
                </a:cxnLst>
                <a:rect l="0" t="0" r="r" b="b"/>
                <a:pathLst>
                  <a:path w="129" h="17">
                    <a:moveTo>
                      <a:pt x="0" y="17"/>
                    </a:moveTo>
                    <a:cubicBezTo>
                      <a:pt x="16" y="10"/>
                      <a:pt x="33" y="4"/>
                      <a:pt x="51" y="2"/>
                    </a:cubicBezTo>
                    <a:cubicBezTo>
                      <a:pt x="69" y="0"/>
                      <a:pt x="98" y="3"/>
                      <a:pt x="111" y="5"/>
                    </a:cubicBezTo>
                    <a:cubicBezTo>
                      <a:pt x="124" y="7"/>
                      <a:pt x="126" y="12"/>
                      <a:pt x="129" y="17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1" name="Freeform 165"/>
              <p:cNvSpPr>
                <a:spLocks/>
              </p:cNvSpPr>
              <p:nvPr/>
            </p:nvSpPr>
            <p:spPr bwMode="auto">
              <a:xfrm>
                <a:off x="1299" y="7777"/>
                <a:ext cx="13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5" y="5"/>
                  </a:cxn>
                  <a:cxn ang="0">
                    <a:pos x="102" y="2"/>
                  </a:cxn>
                  <a:cxn ang="0">
                    <a:pos x="132" y="17"/>
                  </a:cxn>
                </a:cxnLst>
                <a:rect l="0" t="0" r="r" b="b"/>
                <a:pathLst>
                  <a:path w="132" h="17">
                    <a:moveTo>
                      <a:pt x="0" y="17"/>
                    </a:moveTo>
                    <a:cubicBezTo>
                      <a:pt x="14" y="12"/>
                      <a:pt x="28" y="7"/>
                      <a:pt x="45" y="5"/>
                    </a:cubicBezTo>
                    <a:cubicBezTo>
                      <a:pt x="62" y="3"/>
                      <a:pt x="87" y="0"/>
                      <a:pt x="102" y="2"/>
                    </a:cubicBezTo>
                    <a:cubicBezTo>
                      <a:pt x="117" y="4"/>
                      <a:pt x="124" y="10"/>
                      <a:pt x="132" y="17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2" name="Freeform 166"/>
              <p:cNvSpPr>
                <a:spLocks/>
              </p:cNvSpPr>
              <p:nvPr/>
            </p:nvSpPr>
            <p:spPr bwMode="auto">
              <a:xfrm>
                <a:off x="1443" y="7747"/>
                <a:ext cx="69" cy="275"/>
              </a:xfrm>
              <a:custGeom>
                <a:avLst/>
                <a:gdLst/>
                <a:ahLst/>
                <a:cxnLst>
                  <a:cxn ang="0">
                    <a:pos x="69" y="14"/>
                  </a:cxn>
                  <a:cxn ang="0">
                    <a:pos x="42" y="2"/>
                  </a:cxn>
                  <a:cxn ang="0">
                    <a:pos x="18" y="26"/>
                  </a:cxn>
                  <a:cxn ang="0">
                    <a:pos x="0" y="74"/>
                  </a:cxn>
                  <a:cxn ang="0">
                    <a:pos x="18" y="119"/>
                  </a:cxn>
                  <a:cxn ang="0">
                    <a:pos x="18" y="215"/>
                  </a:cxn>
                  <a:cxn ang="0">
                    <a:pos x="0" y="275"/>
                  </a:cxn>
                </a:cxnLst>
                <a:rect l="0" t="0" r="r" b="b"/>
                <a:pathLst>
                  <a:path w="69" h="275">
                    <a:moveTo>
                      <a:pt x="69" y="14"/>
                    </a:moveTo>
                    <a:cubicBezTo>
                      <a:pt x="59" y="7"/>
                      <a:pt x="50" y="0"/>
                      <a:pt x="42" y="2"/>
                    </a:cubicBezTo>
                    <a:cubicBezTo>
                      <a:pt x="34" y="4"/>
                      <a:pt x="25" y="14"/>
                      <a:pt x="18" y="26"/>
                    </a:cubicBezTo>
                    <a:cubicBezTo>
                      <a:pt x="11" y="38"/>
                      <a:pt x="0" y="59"/>
                      <a:pt x="0" y="74"/>
                    </a:cubicBezTo>
                    <a:cubicBezTo>
                      <a:pt x="0" y="89"/>
                      <a:pt x="15" y="96"/>
                      <a:pt x="18" y="119"/>
                    </a:cubicBezTo>
                    <a:cubicBezTo>
                      <a:pt x="21" y="142"/>
                      <a:pt x="21" y="189"/>
                      <a:pt x="18" y="215"/>
                    </a:cubicBezTo>
                    <a:cubicBezTo>
                      <a:pt x="15" y="241"/>
                      <a:pt x="7" y="258"/>
                      <a:pt x="0" y="275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3" name="Freeform 167"/>
              <p:cNvSpPr>
                <a:spLocks/>
              </p:cNvSpPr>
              <p:nvPr/>
            </p:nvSpPr>
            <p:spPr bwMode="auto">
              <a:xfrm>
                <a:off x="1200" y="7974"/>
                <a:ext cx="264" cy="6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8" y="51"/>
                  </a:cxn>
                  <a:cxn ang="0">
                    <a:pos x="57" y="48"/>
                  </a:cxn>
                  <a:cxn ang="0">
                    <a:pos x="99" y="12"/>
                  </a:cxn>
                  <a:cxn ang="0">
                    <a:pos x="159" y="0"/>
                  </a:cxn>
                  <a:cxn ang="0">
                    <a:pos x="207" y="9"/>
                  </a:cxn>
                  <a:cxn ang="0">
                    <a:pos x="228" y="33"/>
                  </a:cxn>
                  <a:cxn ang="0">
                    <a:pos x="264" y="63"/>
                  </a:cxn>
                </a:cxnLst>
                <a:rect l="0" t="0" r="r" b="b"/>
                <a:pathLst>
                  <a:path w="264" h="63">
                    <a:moveTo>
                      <a:pt x="0" y="18"/>
                    </a:moveTo>
                    <a:cubicBezTo>
                      <a:pt x="5" y="32"/>
                      <a:pt x="9" y="46"/>
                      <a:pt x="18" y="51"/>
                    </a:cubicBezTo>
                    <a:cubicBezTo>
                      <a:pt x="27" y="56"/>
                      <a:pt x="44" y="54"/>
                      <a:pt x="57" y="48"/>
                    </a:cubicBezTo>
                    <a:cubicBezTo>
                      <a:pt x="70" y="42"/>
                      <a:pt x="82" y="20"/>
                      <a:pt x="99" y="12"/>
                    </a:cubicBezTo>
                    <a:cubicBezTo>
                      <a:pt x="116" y="4"/>
                      <a:pt x="141" y="0"/>
                      <a:pt x="159" y="0"/>
                    </a:cubicBezTo>
                    <a:cubicBezTo>
                      <a:pt x="177" y="0"/>
                      <a:pt x="196" y="4"/>
                      <a:pt x="207" y="9"/>
                    </a:cubicBezTo>
                    <a:cubicBezTo>
                      <a:pt x="218" y="14"/>
                      <a:pt x="218" y="24"/>
                      <a:pt x="228" y="33"/>
                    </a:cubicBezTo>
                    <a:cubicBezTo>
                      <a:pt x="238" y="42"/>
                      <a:pt x="258" y="58"/>
                      <a:pt x="264" y="63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4" name="Freeform 168"/>
              <p:cNvSpPr>
                <a:spLocks/>
              </p:cNvSpPr>
              <p:nvPr/>
            </p:nvSpPr>
            <p:spPr bwMode="auto">
              <a:xfrm>
                <a:off x="1203" y="8043"/>
                <a:ext cx="267" cy="5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1" y="36"/>
                  </a:cxn>
                  <a:cxn ang="0">
                    <a:pos x="63" y="36"/>
                  </a:cxn>
                  <a:cxn ang="0">
                    <a:pos x="108" y="9"/>
                  </a:cxn>
                  <a:cxn ang="0">
                    <a:pos x="180" y="3"/>
                  </a:cxn>
                  <a:cxn ang="0">
                    <a:pos x="213" y="27"/>
                  </a:cxn>
                  <a:cxn ang="0">
                    <a:pos x="237" y="39"/>
                  </a:cxn>
                  <a:cxn ang="0">
                    <a:pos x="249" y="54"/>
                  </a:cxn>
                  <a:cxn ang="0">
                    <a:pos x="267" y="42"/>
                  </a:cxn>
                </a:cxnLst>
                <a:rect l="0" t="0" r="r" b="b"/>
                <a:pathLst>
                  <a:path w="267" h="55">
                    <a:moveTo>
                      <a:pt x="0" y="12"/>
                    </a:moveTo>
                    <a:cubicBezTo>
                      <a:pt x="5" y="22"/>
                      <a:pt x="11" y="32"/>
                      <a:pt x="21" y="36"/>
                    </a:cubicBezTo>
                    <a:cubicBezTo>
                      <a:pt x="31" y="40"/>
                      <a:pt x="49" y="40"/>
                      <a:pt x="63" y="36"/>
                    </a:cubicBezTo>
                    <a:cubicBezTo>
                      <a:pt x="77" y="32"/>
                      <a:pt x="89" y="14"/>
                      <a:pt x="108" y="9"/>
                    </a:cubicBezTo>
                    <a:cubicBezTo>
                      <a:pt x="127" y="4"/>
                      <a:pt x="163" y="0"/>
                      <a:pt x="180" y="3"/>
                    </a:cubicBezTo>
                    <a:cubicBezTo>
                      <a:pt x="197" y="6"/>
                      <a:pt x="204" y="21"/>
                      <a:pt x="213" y="27"/>
                    </a:cubicBezTo>
                    <a:cubicBezTo>
                      <a:pt x="222" y="33"/>
                      <a:pt x="231" y="35"/>
                      <a:pt x="237" y="39"/>
                    </a:cubicBezTo>
                    <a:cubicBezTo>
                      <a:pt x="243" y="43"/>
                      <a:pt x="244" y="53"/>
                      <a:pt x="249" y="54"/>
                    </a:cubicBezTo>
                    <a:cubicBezTo>
                      <a:pt x="254" y="55"/>
                      <a:pt x="260" y="48"/>
                      <a:pt x="267" y="42"/>
                    </a:cubicBez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2" name="Rectangle 169"/>
            <p:cNvSpPr>
              <a:spLocks noChangeArrowheads="1"/>
            </p:cNvSpPr>
            <p:nvPr/>
          </p:nvSpPr>
          <p:spPr bwMode="auto">
            <a:xfrm>
              <a:off x="1985" y="9015"/>
              <a:ext cx="66" cy="1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170"/>
            <p:cNvSpPr>
              <a:spLocks/>
            </p:cNvSpPr>
            <p:nvPr/>
          </p:nvSpPr>
          <p:spPr bwMode="auto">
            <a:xfrm>
              <a:off x="1990" y="6953"/>
              <a:ext cx="1027" cy="4329"/>
            </a:xfrm>
            <a:custGeom>
              <a:avLst/>
              <a:gdLst/>
              <a:ahLst/>
              <a:cxnLst>
                <a:cxn ang="0">
                  <a:pos x="1277" y="0"/>
                </a:cxn>
                <a:cxn ang="0">
                  <a:pos x="15" y="2533"/>
                </a:cxn>
                <a:cxn ang="0">
                  <a:pos x="0" y="2630"/>
                </a:cxn>
                <a:cxn ang="0">
                  <a:pos x="1265" y="5194"/>
                </a:cxn>
              </a:cxnLst>
              <a:rect l="0" t="0" r="r" b="b"/>
              <a:pathLst>
                <a:path w="1277" h="5194">
                  <a:moveTo>
                    <a:pt x="1277" y="0"/>
                  </a:moveTo>
                  <a:lnTo>
                    <a:pt x="15" y="2533"/>
                  </a:lnTo>
                  <a:lnTo>
                    <a:pt x="0" y="2630"/>
                  </a:lnTo>
                  <a:lnTo>
                    <a:pt x="1265" y="519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171"/>
            <p:cNvSpPr>
              <a:spLocks/>
            </p:cNvSpPr>
            <p:nvPr/>
          </p:nvSpPr>
          <p:spPr bwMode="auto">
            <a:xfrm>
              <a:off x="879" y="8905"/>
              <a:ext cx="1174" cy="449"/>
            </a:xfrm>
            <a:custGeom>
              <a:avLst/>
              <a:gdLst/>
              <a:ahLst/>
              <a:cxnLst>
                <a:cxn ang="0">
                  <a:pos x="263" y="379"/>
                </a:cxn>
                <a:cxn ang="0">
                  <a:pos x="188" y="304"/>
                </a:cxn>
                <a:cxn ang="0">
                  <a:pos x="128" y="244"/>
                </a:cxn>
                <a:cxn ang="0">
                  <a:pos x="66" y="164"/>
                </a:cxn>
                <a:cxn ang="0">
                  <a:pos x="24" y="110"/>
                </a:cxn>
                <a:cxn ang="0">
                  <a:pos x="0" y="80"/>
                </a:cxn>
                <a:cxn ang="0">
                  <a:pos x="0" y="34"/>
                </a:cxn>
                <a:cxn ang="0">
                  <a:pos x="60" y="19"/>
                </a:cxn>
                <a:cxn ang="0">
                  <a:pos x="173" y="4"/>
                </a:cxn>
                <a:cxn ang="0">
                  <a:pos x="323" y="0"/>
                </a:cxn>
                <a:cxn ang="0">
                  <a:pos x="477" y="21"/>
                </a:cxn>
                <a:cxn ang="0">
                  <a:pos x="644" y="63"/>
                </a:cxn>
                <a:cxn ang="0">
                  <a:pos x="747" y="84"/>
                </a:cxn>
                <a:cxn ang="0">
                  <a:pos x="881" y="103"/>
                </a:cxn>
                <a:cxn ang="0">
                  <a:pos x="939" y="86"/>
                </a:cxn>
                <a:cxn ang="0">
                  <a:pos x="981" y="77"/>
                </a:cxn>
                <a:cxn ang="0">
                  <a:pos x="1014" y="76"/>
                </a:cxn>
                <a:cxn ang="0">
                  <a:pos x="1065" y="77"/>
                </a:cxn>
                <a:cxn ang="0">
                  <a:pos x="1107" y="74"/>
                </a:cxn>
                <a:cxn ang="0">
                  <a:pos x="1140" y="83"/>
                </a:cxn>
                <a:cxn ang="0">
                  <a:pos x="1147" y="105"/>
                </a:cxn>
                <a:cxn ang="0">
                  <a:pos x="1077" y="110"/>
                </a:cxn>
                <a:cxn ang="0">
                  <a:pos x="1014" y="119"/>
                </a:cxn>
                <a:cxn ang="0">
                  <a:pos x="1071" y="137"/>
                </a:cxn>
                <a:cxn ang="0">
                  <a:pos x="1131" y="137"/>
                </a:cxn>
                <a:cxn ang="0">
                  <a:pos x="1152" y="164"/>
                </a:cxn>
                <a:cxn ang="0">
                  <a:pos x="1116" y="182"/>
                </a:cxn>
                <a:cxn ang="0">
                  <a:pos x="1026" y="179"/>
                </a:cxn>
                <a:cxn ang="0">
                  <a:pos x="1131" y="194"/>
                </a:cxn>
                <a:cxn ang="0">
                  <a:pos x="1146" y="221"/>
                </a:cxn>
                <a:cxn ang="0">
                  <a:pos x="1098" y="233"/>
                </a:cxn>
                <a:cxn ang="0">
                  <a:pos x="1068" y="233"/>
                </a:cxn>
                <a:cxn ang="0">
                  <a:pos x="1029" y="230"/>
                </a:cxn>
                <a:cxn ang="0">
                  <a:pos x="1095" y="242"/>
                </a:cxn>
                <a:cxn ang="0">
                  <a:pos x="1056" y="269"/>
                </a:cxn>
                <a:cxn ang="0">
                  <a:pos x="978" y="269"/>
                </a:cxn>
                <a:cxn ang="0">
                  <a:pos x="936" y="272"/>
                </a:cxn>
                <a:cxn ang="0">
                  <a:pos x="879" y="269"/>
                </a:cxn>
                <a:cxn ang="0">
                  <a:pos x="831" y="257"/>
                </a:cxn>
                <a:cxn ang="0">
                  <a:pos x="750" y="251"/>
                </a:cxn>
                <a:cxn ang="0">
                  <a:pos x="654" y="251"/>
                </a:cxn>
                <a:cxn ang="0">
                  <a:pos x="579" y="254"/>
                </a:cxn>
                <a:cxn ang="0">
                  <a:pos x="489" y="257"/>
                </a:cxn>
                <a:cxn ang="0">
                  <a:pos x="366" y="242"/>
                </a:cxn>
                <a:cxn ang="0">
                  <a:pos x="147" y="200"/>
                </a:cxn>
                <a:cxn ang="0">
                  <a:pos x="276" y="233"/>
                </a:cxn>
                <a:cxn ang="0">
                  <a:pos x="444" y="257"/>
                </a:cxn>
                <a:cxn ang="0">
                  <a:pos x="444" y="296"/>
                </a:cxn>
                <a:cxn ang="0">
                  <a:pos x="394" y="456"/>
                </a:cxn>
                <a:cxn ang="0">
                  <a:pos x="263" y="379"/>
                </a:cxn>
              </a:cxnLst>
              <a:rect l="0" t="0" r="r" b="b"/>
              <a:pathLst>
                <a:path w="1152" h="456">
                  <a:moveTo>
                    <a:pt x="263" y="379"/>
                  </a:moveTo>
                  <a:lnTo>
                    <a:pt x="188" y="304"/>
                  </a:lnTo>
                  <a:lnTo>
                    <a:pt x="128" y="244"/>
                  </a:lnTo>
                  <a:lnTo>
                    <a:pt x="66" y="164"/>
                  </a:lnTo>
                  <a:lnTo>
                    <a:pt x="24" y="110"/>
                  </a:lnTo>
                  <a:lnTo>
                    <a:pt x="0" y="80"/>
                  </a:lnTo>
                  <a:lnTo>
                    <a:pt x="0" y="34"/>
                  </a:lnTo>
                  <a:lnTo>
                    <a:pt x="60" y="19"/>
                  </a:lnTo>
                  <a:lnTo>
                    <a:pt x="173" y="4"/>
                  </a:lnTo>
                  <a:lnTo>
                    <a:pt x="323" y="0"/>
                  </a:lnTo>
                  <a:lnTo>
                    <a:pt x="477" y="21"/>
                  </a:lnTo>
                  <a:lnTo>
                    <a:pt x="644" y="63"/>
                  </a:lnTo>
                  <a:lnTo>
                    <a:pt x="747" y="84"/>
                  </a:lnTo>
                  <a:lnTo>
                    <a:pt x="881" y="103"/>
                  </a:lnTo>
                  <a:lnTo>
                    <a:pt x="939" y="86"/>
                  </a:lnTo>
                  <a:lnTo>
                    <a:pt x="981" y="77"/>
                  </a:lnTo>
                  <a:lnTo>
                    <a:pt x="1014" y="76"/>
                  </a:lnTo>
                  <a:lnTo>
                    <a:pt x="1065" y="77"/>
                  </a:lnTo>
                  <a:lnTo>
                    <a:pt x="1107" y="74"/>
                  </a:lnTo>
                  <a:lnTo>
                    <a:pt x="1140" y="83"/>
                  </a:lnTo>
                  <a:lnTo>
                    <a:pt x="1147" y="105"/>
                  </a:lnTo>
                  <a:lnTo>
                    <a:pt x="1077" y="110"/>
                  </a:lnTo>
                  <a:lnTo>
                    <a:pt x="1014" y="119"/>
                  </a:lnTo>
                  <a:lnTo>
                    <a:pt x="1071" y="137"/>
                  </a:lnTo>
                  <a:lnTo>
                    <a:pt x="1131" y="137"/>
                  </a:lnTo>
                  <a:lnTo>
                    <a:pt x="1152" y="164"/>
                  </a:lnTo>
                  <a:lnTo>
                    <a:pt x="1116" y="182"/>
                  </a:lnTo>
                  <a:cubicBezTo>
                    <a:pt x="1081" y="183"/>
                    <a:pt x="1024" y="173"/>
                    <a:pt x="1026" y="179"/>
                  </a:cubicBezTo>
                  <a:lnTo>
                    <a:pt x="1131" y="194"/>
                  </a:lnTo>
                  <a:lnTo>
                    <a:pt x="1146" y="221"/>
                  </a:lnTo>
                  <a:lnTo>
                    <a:pt x="1098" y="233"/>
                  </a:lnTo>
                  <a:lnTo>
                    <a:pt x="1068" y="233"/>
                  </a:lnTo>
                  <a:lnTo>
                    <a:pt x="1029" y="230"/>
                  </a:lnTo>
                  <a:lnTo>
                    <a:pt x="1095" y="242"/>
                  </a:lnTo>
                  <a:cubicBezTo>
                    <a:pt x="1098" y="269"/>
                    <a:pt x="1089" y="272"/>
                    <a:pt x="1056" y="269"/>
                  </a:cubicBezTo>
                  <a:cubicBezTo>
                    <a:pt x="990" y="269"/>
                    <a:pt x="998" y="267"/>
                    <a:pt x="978" y="269"/>
                  </a:cubicBezTo>
                  <a:lnTo>
                    <a:pt x="936" y="272"/>
                  </a:lnTo>
                  <a:lnTo>
                    <a:pt x="879" y="269"/>
                  </a:lnTo>
                  <a:lnTo>
                    <a:pt x="831" y="257"/>
                  </a:lnTo>
                  <a:lnTo>
                    <a:pt x="750" y="251"/>
                  </a:lnTo>
                  <a:lnTo>
                    <a:pt x="654" y="251"/>
                  </a:lnTo>
                  <a:lnTo>
                    <a:pt x="579" y="254"/>
                  </a:lnTo>
                  <a:lnTo>
                    <a:pt x="489" y="257"/>
                  </a:lnTo>
                  <a:lnTo>
                    <a:pt x="366" y="242"/>
                  </a:lnTo>
                  <a:lnTo>
                    <a:pt x="147" y="200"/>
                  </a:lnTo>
                  <a:lnTo>
                    <a:pt x="276" y="233"/>
                  </a:lnTo>
                  <a:lnTo>
                    <a:pt x="444" y="257"/>
                  </a:lnTo>
                  <a:lnTo>
                    <a:pt x="444" y="296"/>
                  </a:lnTo>
                  <a:lnTo>
                    <a:pt x="394" y="456"/>
                  </a:lnTo>
                  <a:lnTo>
                    <a:pt x="263" y="379"/>
                  </a:lnTo>
                  <a:close/>
                </a:path>
              </a:pathLst>
            </a:custGeom>
            <a:solidFill>
              <a:srgbClr val="FFD9B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5371" name="Group 172"/>
            <p:cNvGrpSpPr>
              <a:grpSpLocks/>
            </p:cNvGrpSpPr>
            <p:nvPr/>
          </p:nvGrpSpPr>
          <p:grpSpPr bwMode="auto">
            <a:xfrm>
              <a:off x="2527" y="9052"/>
              <a:ext cx="1345" cy="413"/>
              <a:chOff x="4090" y="8562"/>
              <a:chExt cx="1657" cy="502"/>
            </a:xfrm>
          </p:grpSpPr>
          <p:sp>
            <p:nvSpPr>
              <p:cNvPr id="96" name="Freeform 173"/>
              <p:cNvSpPr>
                <a:spLocks/>
              </p:cNvSpPr>
              <p:nvPr/>
            </p:nvSpPr>
            <p:spPr bwMode="auto">
              <a:xfrm>
                <a:off x="4090" y="8562"/>
                <a:ext cx="1657" cy="502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90" y="112"/>
                  </a:cxn>
                  <a:cxn ang="0">
                    <a:pos x="410" y="118"/>
                  </a:cxn>
                  <a:cxn ang="0">
                    <a:pos x="518" y="86"/>
                  </a:cxn>
                  <a:cxn ang="0">
                    <a:pos x="699" y="77"/>
                  </a:cxn>
                  <a:cxn ang="0">
                    <a:pos x="845" y="80"/>
                  </a:cxn>
                  <a:cxn ang="0">
                    <a:pos x="1091" y="86"/>
                  </a:cxn>
                  <a:cxn ang="0">
                    <a:pos x="1206" y="79"/>
                  </a:cxn>
                  <a:cxn ang="0">
                    <a:pos x="1336" y="33"/>
                  </a:cxn>
                  <a:cxn ang="0">
                    <a:pos x="1401" y="0"/>
                  </a:cxn>
                  <a:cxn ang="0">
                    <a:pos x="1519" y="2"/>
                  </a:cxn>
                  <a:cxn ang="0">
                    <a:pos x="1577" y="31"/>
                  </a:cxn>
                  <a:cxn ang="0">
                    <a:pos x="1593" y="57"/>
                  </a:cxn>
                  <a:cxn ang="0">
                    <a:pos x="1595" y="74"/>
                  </a:cxn>
                  <a:cxn ang="0">
                    <a:pos x="1578" y="105"/>
                  </a:cxn>
                  <a:cxn ang="0">
                    <a:pos x="1541" y="106"/>
                  </a:cxn>
                  <a:cxn ang="0">
                    <a:pos x="1496" y="87"/>
                  </a:cxn>
                  <a:cxn ang="0">
                    <a:pos x="1447" y="86"/>
                  </a:cxn>
                  <a:cxn ang="0">
                    <a:pos x="1392" y="142"/>
                  </a:cxn>
                  <a:cxn ang="0">
                    <a:pos x="1367" y="182"/>
                  </a:cxn>
                  <a:cxn ang="0">
                    <a:pos x="1272" y="183"/>
                  </a:cxn>
                  <a:cxn ang="0">
                    <a:pos x="1356" y="189"/>
                  </a:cxn>
                  <a:cxn ang="0">
                    <a:pos x="1326" y="252"/>
                  </a:cxn>
                  <a:cxn ang="0">
                    <a:pos x="1284" y="273"/>
                  </a:cxn>
                  <a:cxn ang="0">
                    <a:pos x="1222" y="268"/>
                  </a:cxn>
                  <a:cxn ang="0">
                    <a:pos x="1136" y="275"/>
                  </a:cxn>
                  <a:cxn ang="0">
                    <a:pos x="1009" y="311"/>
                  </a:cxn>
                  <a:cxn ang="0">
                    <a:pos x="863" y="349"/>
                  </a:cxn>
                  <a:cxn ang="0">
                    <a:pos x="675" y="389"/>
                  </a:cxn>
                  <a:cxn ang="0">
                    <a:pos x="538" y="403"/>
                  </a:cxn>
                  <a:cxn ang="0">
                    <a:pos x="454" y="389"/>
                  </a:cxn>
                  <a:cxn ang="0">
                    <a:pos x="350" y="414"/>
                  </a:cxn>
                  <a:cxn ang="0">
                    <a:pos x="205" y="439"/>
                  </a:cxn>
                  <a:cxn ang="0">
                    <a:pos x="107" y="461"/>
                  </a:cxn>
                  <a:cxn ang="0">
                    <a:pos x="51" y="474"/>
                  </a:cxn>
                  <a:cxn ang="0">
                    <a:pos x="30" y="465"/>
                  </a:cxn>
                  <a:cxn ang="0">
                    <a:pos x="12" y="249"/>
                  </a:cxn>
                  <a:cxn ang="0">
                    <a:pos x="0" y="120"/>
                  </a:cxn>
                </a:cxnLst>
                <a:rect l="0" t="0" r="r" b="b"/>
                <a:pathLst>
                  <a:path w="1595" h="502">
                    <a:moveTo>
                      <a:pt x="0" y="120"/>
                    </a:moveTo>
                    <a:lnTo>
                      <a:pt x="190" y="112"/>
                    </a:lnTo>
                    <a:lnTo>
                      <a:pt x="410" y="118"/>
                    </a:lnTo>
                    <a:lnTo>
                      <a:pt x="518" y="86"/>
                    </a:lnTo>
                    <a:lnTo>
                      <a:pt x="699" y="77"/>
                    </a:lnTo>
                    <a:lnTo>
                      <a:pt x="845" y="80"/>
                    </a:lnTo>
                    <a:lnTo>
                      <a:pt x="1091" y="86"/>
                    </a:lnTo>
                    <a:lnTo>
                      <a:pt x="1206" y="79"/>
                    </a:lnTo>
                    <a:lnTo>
                      <a:pt x="1336" y="33"/>
                    </a:lnTo>
                    <a:lnTo>
                      <a:pt x="1401" y="0"/>
                    </a:lnTo>
                    <a:lnTo>
                      <a:pt x="1519" y="2"/>
                    </a:lnTo>
                    <a:lnTo>
                      <a:pt x="1577" y="31"/>
                    </a:lnTo>
                    <a:lnTo>
                      <a:pt x="1593" y="57"/>
                    </a:lnTo>
                    <a:lnTo>
                      <a:pt x="1595" y="74"/>
                    </a:lnTo>
                    <a:lnTo>
                      <a:pt x="1578" y="105"/>
                    </a:lnTo>
                    <a:lnTo>
                      <a:pt x="1541" y="106"/>
                    </a:lnTo>
                    <a:lnTo>
                      <a:pt x="1496" y="87"/>
                    </a:lnTo>
                    <a:lnTo>
                      <a:pt x="1447" y="86"/>
                    </a:lnTo>
                    <a:lnTo>
                      <a:pt x="1392" y="142"/>
                    </a:lnTo>
                    <a:lnTo>
                      <a:pt x="1367" y="182"/>
                    </a:lnTo>
                    <a:lnTo>
                      <a:pt x="1272" y="183"/>
                    </a:lnTo>
                    <a:lnTo>
                      <a:pt x="1356" y="189"/>
                    </a:lnTo>
                    <a:lnTo>
                      <a:pt x="1326" y="252"/>
                    </a:lnTo>
                    <a:lnTo>
                      <a:pt x="1284" y="273"/>
                    </a:lnTo>
                    <a:lnTo>
                      <a:pt x="1222" y="268"/>
                    </a:lnTo>
                    <a:lnTo>
                      <a:pt x="1136" y="275"/>
                    </a:lnTo>
                    <a:lnTo>
                      <a:pt x="1009" y="311"/>
                    </a:lnTo>
                    <a:lnTo>
                      <a:pt x="863" y="349"/>
                    </a:lnTo>
                    <a:lnTo>
                      <a:pt x="675" y="389"/>
                    </a:lnTo>
                    <a:lnTo>
                      <a:pt x="538" y="403"/>
                    </a:lnTo>
                    <a:lnTo>
                      <a:pt x="454" y="389"/>
                    </a:lnTo>
                    <a:lnTo>
                      <a:pt x="350" y="414"/>
                    </a:lnTo>
                    <a:cubicBezTo>
                      <a:pt x="310" y="425"/>
                      <a:pt x="246" y="433"/>
                      <a:pt x="205" y="439"/>
                    </a:cubicBezTo>
                    <a:cubicBezTo>
                      <a:pt x="165" y="446"/>
                      <a:pt x="133" y="455"/>
                      <a:pt x="107" y="461"/>
                    </a:cubicBezTo>
                    <a:cubicBezTo>
                      <a:pt x="81" y="467"/>
                      <a:pt x="64" y="473"/>
                      <a:pt x="51" y="474"/>
                    </a:cubicBezTo>
                    <a:cubicBezTo>
                      <a:pt x="38" y="475"/>
                      <a:pt x="36" y="502"/>
                      <a:pt x="30" y="465"/>
                    </a:cubicBezTo>
                    <a:lnTo>
                      <a:pt x="12" y="24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D9B3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7" name="Freeform 174"/>
              <p:cNvSpPr>
                <a:spLocks/>
              </p:cNvSpPr>
              <p:nvPr/>
            </p:nvSpPr>
            <p:spPr bwMode="auto">
              <a:xfrm>
                <a:off x="5677" y="8601"/>
                <a:ext cx="38" cy="4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" y="9"/>
                  </a:cxn>
                  <a:cxn ang="0">
                    <a:pos x="5" y="42"/>
                  </a:cxn>
                </a:cxnLst>
                <a:rect l="0" t="0" r="r" b="b"/>
                <a:pathLst>
                  <a:path w="38" h="42">
                    <a:moveTo>
                      <a:pt x="38" y="0"/>
                    </a:moveTo>
                    <a:cubicBezTo>
                      <a:pt x="24" y="1"/>
                      <a:pt x="10" y="2"/>
                      <a:pt x="5" y="9"/>
                    </a:cubicBezTo>
                    <a:cubicBezTo>
                      <a:pt x="0" y="16"/>
                      <a:pt x="5" y="37"/>
                      <a:pt x="5" y="4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3080" name="TextBox 181"/>
          <p:cNvSpPr txBox="1">
            <a:spLocks noChangeArrowheads="1"/>
          </p:cNvSpPr>
          <p:nvPr/>
        </p:nvSpPr>
        <p:spPr bwMode="auto">
          <a:xfrm>
            <a:off x="3771900" y="31051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FFFF00"/>
                </a:solidFill>
              </a:rPr>
              <a:t>Teil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081" name="Slide Number Placeholder 18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7BC10-A374-437F-AA9C-72CF0309FC1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 descr="Visual follow-through in mi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962150"/>
            <a:ext cx="43926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15913" y="1027113"/>
            <a:ext cx="45354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Während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des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visuellen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Vollzugs</a:t>
            </a:r>
            <a:endParaRPr lang="en-GB" sz="22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pic>
        <p:nvPicPr>
          <p:cNvPr id="9220" name="Picture 11" descr="Follow-through with 2 targ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7650"/>
            <a:ext cx="2951163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127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B68113-4A72-4F16-8DF3-59BB9D42D63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DACTIVIDAD VISUAL 2 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276475"/>
            <a:ext cx="39433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8" descr="ACTIVIDAD VISUAL JP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276475"/>
            <a:ext cx="3876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2390775" y="1376363"/>
            <a:ext cx="3400425" cy="614362"/>
          </a:xfrm>
          <a:ln w="31750">
            <a:solidFill>
              <a:srgbClr val="FF0000"/>
            </a:solidFill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GB" sz="2000" dirty="0" err="1" smtClean="0">
                <a:solidFill>
                  <a:srgbClr val="FFFF00"/>
                </a:solidFill>
                <a:latin typeface="Verdana" pitchFamily="34" charset="0"/>
              </a:rPr>
              <a:t>Gleichbleibende</a:t>
            </a:r>
            <a:r>
              <a:rPr lang="en-GB" sz="20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4" charset="0"/>
              </a:rPr>
              <a:t>visuelle</a:t>
            </a:r>
            <a:r>
              <a:rPr lang="en-GB" sz="20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Verdana" pitchFamily="34" charset="0"/>
              </a:rPr>
              <a:t>Aktivität</a:t>
            </a:r>
            <a:endParaRPr lang="en-GB" sz="2000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428750" y="2990850"/>
            <a:ext cx="1000125" cy="4286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57813" y="2990850"/>
            <a:ext cx="928687" cy="428625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273" name="Straight Connector 10"/>
          <p:cNvCxnSpPr>
            <a:cxnSpLocks noChangeShapeType="1"/>
          </p:cNvCxnSpPr>
          <p:nvPr/>
        </p:nvCxnSpPr>
        <p:spPr bwMode="auto">
          <a:xfrm flipV="1">
            <a:off x="2143125" y="1990725"/>
            <a:ext cx="1928813" cy="10001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4" name="Straight Connector 11"/>
          <p:cNvCxnSpPr>
            <a:cxnSpLocks noChangeShapeType="1"/>
          </p:cNvCxnSpPr>
          <p:nvPr/>
        </p:nvCxnSpPr>
        <p:spPr bwMode="auto">
          <a:xfrm rot="10800000">
            <a:off x="4071938" y="1990725"/>
            <a:ext cx="1571625" cy="10001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57313" y="2347913"/>
            <a:ext cx="5214937" cy="3795712"/>
            <a:chOff x="1357313" y="2347913"/>
            <a:chExt cx="5214937" cy="3795712"/>
          </a:xfrm>
        </p:grpSpPr>
        <p:sp>
          <p:nvSpPr>
            <p:cNvPr id="12304" name="Flowchart: Connector 7"/>
            <p:cNvSpPr>
              <a:spLocks noChangeArrowheads="1"/>
            </p:cNvSpPr>
            <p:nvPr/>
          </p:nvSpPr>
          <p:spPr bwMode="auto">
            <a:xfrm>
              <a:off x="1357313" y="2347913"/>
              <a:ext cx="1285875" cy="1928812"/>
            </a:xfrm>
            <a:prstGeom prst="flowChartConnector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5" name="Flowchart: Connector 8"/>
            <p:cNvSpPr>
              <a:spLocks noChangeArrowheads="1"/>
            </p:cNvSpPr>
            <p:nvPr/>
          </p:nvSpPr>
          <p:spPr bwMode="auto">
            <a:xfrm>
              <a:off x="5286375" y="2347913"/>
              <a:ext cx="1285875" cy="1785937"/>
            </a:xfrm>
            <a:prstGeom prst="flowChartConnector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2352675" y="5529263"/>
              <a:ext cx="4029075" cy="614362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80000"/>
                <a:defRPr/>
              </a:pPr>
              <a:r>
                <a:rPr lang="en-GB" sz="2000" kern="0" dirty="0" err="1" smtClean="0">
                  <a:solidFill>
                    <a:srgbClr val="FFFF00"/>
                  </a:solidFill>
                  <a:latin typeface="Verdana" pitchFamily="34" charset="0"/>
                </a:rPr>
                <a:t>Selber</a:t>
              </a:r>
              <a:r>
                <a:rPr lang="en-GB" sz="2000" kern="0" dirty="0" smtClean="0">
                  <a:solidFill>
                    <a:srgbClr val="FFFF00"/>
                  </a:solidFill>
                  <a:latin typeface="Verdana" pitchFamily="34" charset="0"/>
                </a:rPr>
                <a:t> </a:t>
              </a:r>
              <a:r>
                <a:rPr lang="en-GB" sz="2000" kern="0" dirty="0" err="1" smtClean="0">
                  <a:solidFill>
                    <a:srgbClr val="FFFF00"/>
                  </a:solidFill>
                  <a:latin typeface="Verdana" pitchFamily="34" charset="0"/>
                </a:rPr>
                <a:t>Gesichtsausdruck</a:t>
              </a:r>
              <a:endParaRPr lang="en-GB" sz="2000" kern="0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cxnSp>
          <p:nvCxnSpPr>
            <p:cNvPr id="12307" name="Straight Connector 17"/>
            <p:cNvCxnSpPr>
              <a:cxnSpLocks noChangeShapeType="1"/>
            </p:cNvCxnSpPr>
            <p:nvPr/>
          </p:nvCxnSpPr>
          <p:spPr bwMode="auto">
            <a:xfrm>
              <a:off x="2286000" y="4205288"/>
              <a:ext cx="2000250" cy="1285875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2308" name="Straight Connector 18"/>
            <p:cNvCxnSpPr>
              <a:cxnSpLocks noChangeShapeType="1"/>
              <a:stCxn id="12305" idx="4"/>
            </p:cNvCxnSpPr>
            <p:nvPr/>
          </p:nvCxnSpPr>
          <p:spPr bwMode="auto">
            <a:xfrm rot="5400000">
              <a:off x="4429125" y="3990975"/>
              <a:ext cx="1357313" cy="1643063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</p:spPr>
        </p:cxnSp>
      </p:grpSp>
      <p:pic>
        <p:nvPicPr>
          <p:cNvPr id="1229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2303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AEA0B-B91C-4FDB-8AFE-C907320B584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nimBg="1"/>
      <p:bldP spid="11269" grpId="0" animBg="1"/>
      <p:bldP spid="112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DO" dirty="0" smtClean="0"/>
              <a:t>   </a:t>
            </a:r>
            <a:r>
              <a:rPr lang="es-DO" sz="3600" dirty="0" smtClean="0">
                <a:solidFill>
                  <a:srgbClr val="FFFF00"/>
                </a:solidFill>
              </a:rPr>
              <a:t>Über die Kontroller viueller und mentaler Aktivitäten</a:t>
            </a:r>
            <a:endParaRPr lang="es-DO" sz="36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s-DO" sz="2800" dirty="0" smtClean="0">
                <a:solidFill>
                  <a:schemeClr val="bg1"/>
                </a:solidFill>
              </a:rPr>
              <a:t>Lösen ihne Änderung der visuellen Aktivität.</a:t>
            </a:r>
            <a:r>
              <a:rPr lang="es-DO" sz="2800" dirty="0" smtClean="0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es-DO" sz="2800" dirty="0" smtClean="0">
                <a:solidFill>
                  <a:schemeClr val="bg1"/>
                </a:solidFill>
              </a:rPr>
              <a:t>Zielen mit allen Aug-bezogenen Muskeln entspannt</a:t>
            </a:r>
            <a:endParaRPr lang="es-DO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DO" sz="2800" dirty="0" smtClean="0">
                <a:solidFill>
                  <a:schemeClr val="bg1"/>
                </a:solidFill>
              </a:rPr>
              <a:t>Bewahre den selben Gesichtsaudruck</a:t>
            </a:r>
            <a:r>
              <a:rPr lang="es-DO" dirty="0" smtClean="0">
                <a:solidFill>
                  <a:schemeClr val="bg1"/>
                </a:solidFill>
              </a:rPr>
              <a:t>.</a:t>
            </a:r>
            <a:endParaRPr lang="es-ES_tradnl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DO" dirty="0" smtClean="0"/>
              <a:t> </a:t>
            </a:r>
            <a:endParaRPr lang="es-ES_tradnl" dirty="0" smtClean="0"/>
          </a:p>
        </p:txBody>
      </p:sp>
      <p:pic>
        <p:nvPicPr>
          <p:cNvPr id="13315" name="Picture 4" descr="folow trough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29125"/>
            <a:ext cx="2273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7358063" y="4857750"/>
            <a:ext cx="714375" cy="6429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</p:spPr>
      </p:cxn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559175" y="5715000"/>
            <a:ext cx="271099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Halte  den Blick aufs Ziel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1331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Kontinuiotät</a:t>
            </a:r>
            <a:endParaRPr lang="en-CA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fr-FR" b="1"/>
          </a:p>
        </p:txBody>
      </p:sp>
      <p:sp>
        <p:nvSpPr>
          <p:cNvPr id="1332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B85C2-A165-4154-9ABE-1CFB8011F8E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olow 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722" y="4147993"/>
            <a:ext cx="1871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o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959" y="2468563"/>
            <a:ext cx="1743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cerebr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850" y="1392238"/>
            <a:ext cx="1181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breat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2516" y="3380076"/>
            <a:ext cx="1063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Mentaler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Visueller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Respiratorischer</a:t>
            </a:r>
            <a:r>
              <a:rPr lang="en-GB" sz="2800" kern="0" dirty="0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00FFFF"/>
              </a:solidFill>
              <a:latin typeface="Verdana" pitchFamily="34" charset="0"/>
              <a:cs typeface="+mn-cs"/>
            </a:endParaRPr>
          </a:p>
          <a:p>
            <a:pPr marL="609600" indent="-609600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Physischer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endParaRPr lang="en-GB" sz="3200" kern="0" dirty="0">
              <a:latin typeface="+mn-lt"/>
              <a:cs typeface="+mn-cs"/>
            </a:endParaRP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434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4B761-EBFC-4615-B03A-AD95CC30936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1226127" y="1003300"/>
            <a:ext cx="61929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err="1" smtClean="0">
                <a:solidFill>
                  <a:srgbClr val="FFFF00"/>
                </a:solidFill>
                <a:latin typeface="Verdana" pitchFamily="34" charset="0"/>
              </a:rPr>
              <a:t>Respiratorischer</a:t>
            </a:r>
            <a:r>
              <a:rPr lang="en-GB" sz="26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6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6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31433" name="Picture 9" descr="Sound Follow-th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538288"/>
            <a:ext cx="8448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53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CC0B8-482B-431D-BD99-4BBE8949193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200000"/>
              </a:lnSpc>
            </a:pP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Mentaler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>
              <a:lnSpc>
                <a:spcPct val="200000"/>
              </a:lnSpc>
            </a:pP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Visueller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>
              <a:lnSpc>
                <a:spcPct val="200000"/>
              </a:lnSpc>
            </a:pP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Respiratorischer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>
              <a:lnSpc>
                <a:spcPct val="200000"/>
              </a:lnSpc>
            </a:pPr>
            <a:r>
              <a:rPr lang="en-GB" sz="2800" dirty="0" err="1" smtClean="0">
                <a:solidFill>
                  <a:srgbClr val="00FFFF"/>
                </a:solidFill>
                <a:latin typeface="Verdana" pitchFamily="34" charset="0"/>
              </a:rPr>
              <a:t>Physischer</a:t>
            </a:r>
            <a:r>
              <a:rPr lang="en-GB" sz="2800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00FFFF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00FFFF"/>
              </a:solidFill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GB" dirty="0" smtClean="0"/>
          </a:p>
        </p:txBody>
      </p:sp>
      <p:pic>
        <p:nvPicPr>
          <p:cNvPr id="15363" name="Picture 5" descr="folow 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404" y="4195618"/>
            <a:ext cx="1871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o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809" y="2392363"/>
            <a:ext cx="1743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erebr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8980" y="1289195"/>
            <a:ext cx="1181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breat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8018" y="3473595"/>
            <a:ext cx="1063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639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EC816-624A-479C-A15D-1640B0F5840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Die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Körperposition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muiss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beibehalten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werden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wie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während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des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Lösens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.</a:t>
            </a:r>
            <a:endParaRPr lang="en-GB" sz="2400" b="1" dirty="0" smtClean="0">
              <a:solidFill>
                <a:srgbClr val="00FFFF"/>
              </a:solidFill>
              <a:latin typeface="Verdana" pitchFamily="34" charset="0"/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17411" name="TextBox 22"/>
          <p:cNvSpPr txBox="1">
            <a:spLocks noChangeArrowheads="1"/>
          </p:cNvSpPr>
          <p:nvPr/>
        </p:nvSpPr>
        <p:spPr bwMode="auto">
          <a:xfrm>
            <a:off x="-785813" y="3714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7412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3725" y="3284538"/>
            <a:ext cx="168116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5525" y="3257550"/>
            <a:ext cx="20097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741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6CEEC-955E-4FC7-B2F3-BBB0ED7D5FD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ayuda entrenado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33688"/>
            <a:ext cx="2905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8" descr="ayuda entrenador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3119438"/>
            <a:ext cx="3333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9"/>
          <p:cNvSpPr txBox="1">
            <a:spLocks noChangeArrowheads="1"/>
          </p:cNvSpPr>
          <p:nvPr/>
        </p:nvSpPr>
        <p:spPr bwMode="auto">
          <a:xfrm>
            <a:off x="2089150" y="495617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Mit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Hilfe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des Trainers</a:t>
            </a:r>
            <a:endParaRPr lang="en-GB" sz="24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900113" y="1420813"/>
            <a:ext cx="488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Bogenarm-Kontinuität</a:t>
            </a:r>
            <a:endParaRPr lang="en-GB" sz="24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pic>
        <p:nvPicPr>
          <p:cNvPr id="1843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844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6D1E1-BDC8-44FB-8D69-5F5B4B57A60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6"/>
          <p:cNvGrpSpPr>
            <a:grpSpLocks/>
          </p:cNvGrpSpPr>
          <p:nvPr/>
        </p:nvGrpSpPr>
        <p:grpSpPr bwMode="auto">
          <a:xfrm>
            <a:off x="3286125" y="3786188"/>
            <a:ext cx="2000250" cy="2859087"/>
            <a:chOff x="3357554" y="3350508"/>
            <a:chExt cx="2000264" cy="2859794"/>
          </a:xfrm>
        </p:grpSpPr>
        <p:grpSp>
          <p:nvGrpSpPr>
            <p:cNvPr id="19468" name="Group 20"/>
            <p:cNvGrpSpPr>
              <a:grpSpLocks/>
            </p:cNvGrpSpPr>
            <p:nvPr/>
          </p:nvGrpSpPr>
          <p:grpSpPr bwMode="auto">
            <a:xfrm>
              <a:off x="3357554" y="3350508"/>
              <a:ext cx="2000264" cy="2859794"/>
              <a:chOff x="3357554" y="3350508"/>
              <a:chExt cx="2000264" cy="2859794"/>
            </a:xfrm>
          </p:grpSpPr>
          <p:grpSp>
            <p:nvGrpSpPr>
              <p:cNvPr id="19470" name="Group 19"/>
              <p:cNvGrpSpPr>
                <a:grpSpLocks/>
              </p:cNvGrpSpPr>
              <p:nvPr/>
            </p:nvGrpSpPr>
            <p:grpSpPr bwMode="auto">
              <a:xfrm>
                <a:off x="3357554" y="3350508"/>
                <a:ext cx="2000264" cy="2859794"/>
                <a:chOff x="3357554" y="3350508"/>
                <a:chExt cx="2000264" cy="2859794"/>
              </a:xfrm>
            </p:grpSpPr>
            <p:pic>
              <p:nvPicPr>
                <p:cNvPr id="19474" name="Picture 5" descr="manten apuntando 1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357554" y="3350508"/>
                  <a:ext cx="2000264" cy="2859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475" name="Straight Connector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57554" y="4286256"/>
                  <a:ext cx="1857388" cy="19048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</p:grpSp>
          <p:grpSp>
            <p:nvGrpSpPr>
              <p:cNvPr id="19471" name="Group 18"/>
              <p:cNvGrpSpPr>
                <a:grpSpLocks/>
              </p:cNvGrpSpPr>
              <p:nvPr/>
            </p:nvGrpSpPr>
            <p:grpSpPr bwMode="auto">
              <a:xfrm>
                <a:off x="4000496" y="3857628"/>
                <a:ext cx="1357322" cy="2214578"/>
                <a:chOff x="4000496" y="3857628"/>
                <a:chExt cx="1357322" cy="2214578"/>
              </a:xfrm>
            </p:grpSpPr>
            <p:cxnSp>
              <p:nvCxnSpPr>
                <p:cNvPr id="19472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894001" y="4964123"/>
                  <a:ext cx="2214578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1947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286248" y="5072074"/>
                  <a:ext cx="1071570" cy="24622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sz="1000">
                      <a:solidFill>
                        <a:srgbClr val="002060"/>
                      </a:solidFill>
                    </a:rPr>
                    <a:t>Brazo del arco</a:t>
                  </a:r>
                </a:p>
              </p:txBody>
            </p:sp>
          </p:grpSp>
        </p:grpSp>
        <p:cxnSp>
          <p:nvCxnSpPr>
            <p:cNvPr id="19469" name="Straight Connector 18"/>
            <p:cNvCxnSpPr>
              <a:cxnSpLocks noChangeShapeType="1"/>
            </p:cNvCxnSpPr>
            <p:nvPr/>
          </p:nvCxnSpPr>
          <p:spPr bwMode="auto">
            <a:xfrm flipV="1">
              <a:off x="3428992" y="6143644"/>
              <a:ext cx="1285884" cy="952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9459" name="Isosceles Triangle 25"/>
          <p:cNvSpPr>
            <a:spLocks noChangeArrowheads="1"/>
          </p:cNvSpPr>
          <p:nvPr/>
        </p:nvSpPr>
        <p:spPr bwMode="auto">
          <a:xfrm rot="-3116135">
            <a:off x="4003675" y="4364038"/>
            <a:ext cx="379413" cy="3762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0" name="TextBox 26"/>
          <p:cNvSpPr txBox="1">
            <a:spLocks noChangeArrowheads="1"/>
          </p:cNvSpPr>
          <p:nvPr/>
        </p:nvSpPr>
        <p:spPr bwMode="auto">
          <a:xfrm>
            <a:off x="477838" y="1928813"/>
            <a:ext cx="8270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s-ES_tradnl" sz="2400" dirty="0"/>
          </a:p>
          <a:p>
            <a:pPr>
              <a:buFont typeface="Arial" charset="0"/>
              <a:buChar char="•"/>
            </a:pPr>
            <a:r>
              <a:rPr lang="es-ES_tradnl" sz="2400" dirty="0" smtClean="0">
                <a:solidFill>
                  <a:schemeClr val="bg1"/>
                </a:solidFill>
              </a:rPr>
              <a:t>Beobachten das Arms: Die Augen blicken hinunter</a:t>
            </a:r>
            <a:endParaRPr lang="es-ES_tradnl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s-ES_tradnl" sz="2400" dirty="0" smtClean="0">
                <a:solidFill>
                  <a:schemeClr val="bg1"/>
                </a:solidFill>
              </a:rPr>
              <a:t>Geschlossene Augen um die Vbewegugn zu spüren</a:t>
            </a:r>
            <a:endParaRPr lang="es-ES_tradnl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9461" name="TextBox 19"/>
          <p:cNvSpPr txBox="1">
            <a:spLocks noChangeArrowheads="1"/>
          </p:cNvSpPr>
          <p:nvPr/>
        </p:nvSpPr>
        <p:spPr bwMode="auto">
          <a:xfrm>
            <a:off x="1357313" y="11572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dirty="0" smtClean="0">
                <a:solidFill>
                  <a:srgbClr val="FF0000"/>
                </a:solidFill>
              </a:rPr>
              <a:t>Bogenarm-Kontinuität</a:t>
            </a:r>
            <a:endParaRPr lang="es-ES_tradnl" sz="3600" dirty="0">
              <a:solidFill>
                <a:srgbClr val="FF0000"/>
              </a:solidFill>
            </a:endParaRPr>
          </a:p>
        </p:txBody>
      </p:sp>
      <p:pic>
        <p:nvPicPr>
          <p:cNvPr id="19462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CA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fr-FR" b="1"/>
          </a:p>
        </p:txBody>
      </p:sp>
      <p:sp>
        <p:nvSpPr>
          <p:cNvPr id="1946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EDC378-E4BD-4B53-B22B-CEFA8ABE8FD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38150" y="1943100"/>
            <a:ext cx="8229600" cy="1457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2 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getrennte</a:t>
            </a: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Klicker</a:t>
            </a: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verwenden</a:t>
            </a:r>
            <a:endParaRPr lang="en-GB" sz="2200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Dann</a:t>
            </a: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 die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Klicker</a:t>
            </a: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näher</a:t>
            </a: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zusammenbringen</a:t>
            </a:r>
            <a:endParaRPr lang="en-GB" sz="2200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0483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</a:t>
            </a:r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" y="1219200"/>
            <a:ext cx="324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Verwendung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eines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Klickers</a:t>
            </a:r>
            <a:endParaRPr lang="en-GB" sz="22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38800" y="5467350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Achtung</a:t>
            </a:r>
            <a:r>
              <a:rPr lang="en-GB" dirty="0" smtClean="0">
                <a:solidFill>
                  <a:srgbClr val="FF0000"/>
                </a:solidFill>
              </a:rPr>
              <a:t>::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FF00"/>
                </a:solidFill>
              </a:rPr>
              <a:t>Nur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als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Übung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 err="1" smtClean="0">
                <a:solidFill>
                  <a:srgbClr val="FFFF00"/>
                </a:solidFill>
              </a:rPr>
              <a:t>beim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Turniernicht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erlaubt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275013" y="5995988"/>
            <a:ext cx="939800" cy="184150"/>
            <a:chOff x="3275013" y="5995562"/>
            <a:chExt cx="940568" cy="184658"/>
          </a:xfrm>
        </p:grpSpPr>
        <p:sp>
          <p:nvSpPr>
            <p:cNvPr id="20534" name="AutoShape 8"/>
            <p:cNvSpPr>
              <a:spLocks noChangeArrowheads="1"/>
            </p:cNvSpPr>
            <p:nvPr/>
          </p:nvSpPr>
          <p:spPr bwMode="auto">
            <a:xfrm>
              <a:off x="3275013" y="5995562"/>
              <a:ext cx="333238" cy="184658"/>
            </a:xfrm>
            <a:prstGeom prst="rightArrow">
              <a:avLst>
                <a:gd name="adj1" fmla="val 50000"/>
                <a:gd name="adj2" fmla="val 51106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5" name="AutoShape 9"/>
            <p:cNvSpPr>
              <a:spLocks noChangeArrowheads="1"/>
            </p:cNvSpPr>
            <p:nvPr/>
          </p:nvSpPr>
          <p:spPr bwMode="auto">
            <a:xfrm rot="10800000">
              <a:off x="3882343" y="5995562"/>
              <a:ext cx="333238" cy="184658"/>
            </a:xfrm>
            <a:prstGeom prst="rightArrow">
              <a:avLst>
                <a:gd name="adj1" fmla="val 50000"/>
                <a:gd name="adj2" fmla="val 51106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36925" y="3133725"/>
            <a:ext cx="1692275" cy="3114675"/>
            <a:chOff x="3337044" y="3133725"/>
            <a:chExt cx="1692156" cy="3114675"/>
          </a:xfrm>
        </p:grpSpPr>
        <p:sp>
          <p:nvSpPr>
            <p:cNvPr id="20493" name="Freeform 10"/>
            <p:cNvSpPr>
              <a:spLocks/>
            </p:cNvSpPr>
            <p:nvPr/>
          </p:nvSpPr>
          <p:spPr bwMode="auto">
            <a:xfrm>
              <a:off x="3580842" y="3140262"/>
              <a:ext cx="1360360" cy="2849127"/>
            </a:xfrm>
            <a:custGeom>
              <a:avLst/>
              <a:gdLst>
                <a:gd name="T0" fmla="*/ 1219708 w 1886"/>
                <a:gd name="T1" fmla="*/ 159329 h 3487"/>
                <a:gd name="T2" fmla="*/ 1176430 w 1886"/>
                <a:gd name="T3" fmla="*/ 367682 h 3487"/>
                <a:gd name="T4" fmla="*/ 1107907 w 1886"/>
                <a:gd name="T5" fmla="*/ 860376 h 3487"/>
                <a:gd name="T6" fmla="*/ 1095645 w 1886"/>
                <a:gd name="T7" fmla="*/ 1029510 h 3487"/>
                <a:gd name="T8" fmla="*/ 1106465 w 1886"/>
                <a:gd name="T9" fmla="*/ 1230509 h 3487"/>
                <a:gd name="T10" fmla="*/ 1190135 w 1886"/>
                <a:gd name="T11" fmla="*/ 1490338 h 3487"/>
                <a:gd name="T12" fmla="*/ 1239183 w 1886"/>
                <a:gd name="T13" fmla="*/ 1652935 h 3487"/>
                <a:gd name="T14" fmla="*/ 1278133 w 1886"/>
                <a:gd name="T15" fmla="*/ 1894788 h 3487"/>
                <a:gd name="T16" fmla="*/ 1360360 w 1886"/>
                <a:gd name="T17" fmla="*/ 2101507 h 3487"/>
                <a:gd name="T18" fmla="*/ 1334393 w 1886"/>
                <a:gd name="T19" fmla="*/ 2198739 h 3487"/>
                <a:gd name="T20" fmla="*/ 1198069 w 1886"/>
                <a:gd name="T21" fmla="*/ 2247763 h 3487"/>
                <a:gd name="T22" fmla="*/ 1024958 w 1886"/>
                <a:gd name="T23" fmla="*/ 2348263 h 3487"/>
                <a:gd name="T24" fmla="*/ 968698 w 1886"/>
                <a:gd name="T25" fmla="*/ 2476543 h 3487"/>
                <a:gd name="T26" fmla="*/ 981681 w 1886"/>
                <a:gd name="T27" fmla="*/ 2653030 h 3487"/>
                <a:gd name="T28" fmla="*/ 868438 w 1886"/>
                <a:gd name="T29" fmla="*/ 2836871 h 3487"/>
                <a:gd name="T30" fmla="*/ 240912 w 1886"/>
                <a:gd name="T31" fmla="*/ 2849127 h 3487"/>
                <a:gd name="T32" fmla="*/ 202684 w 1886"/>
                <a:gd name="T33" fmla="*/ 2591750 h 3487"/>
                <a:gd name="T34" fmla="*/ 186815 w 1886"/>
                <a:gd name="T35" fmla="*/ 2407909 h 3487"/>
                <a:gd name="T36" fmla="*/ 137767 w 1886"/>
                <a:gd name="T37" fmla="*/ 2304141 h 3487"/>
                <a:gd name="T38" fmla="*/ 0 w 1886"/>
                <a:gd name="T39" fmla="*/ 2186483 h 3487"/>
                <a:gd name="T40" fmla="*/ 25245 w 1886"/>
                <a:gd name="T41" fmla="*/ 1466643 h 3487"/>
                <a:gd name="T42" fmla="*/ 258944 w 1886"/>
                <a:gd name="T43" fmla="*/ 397914 h 3487"/>
                <a:gd name="T44" fmla="*/ 343336 w 1886"/>
                <a:gd name="T45" fmla="*/ 0 h 3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86"/>
                <a:gd name="T70" fmla="*/ 0 h 3487"/>
                <a:gd name="T71" fmla="*/ 1886 w 1886"/>
                <a:gd name="T72" fmla="*/ 3487 h 3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86" h="3487">
                  <a:moveTo>
                    <a:pt x="1691" y="195"/>
                  </a:moveTo>
                  <a:lnTo>
                    <a:pt x="1631" y="450"/>
                  </a:lnTo>
                  <a:lnTo>
                    <a:pt x="1536" y="1053"/>
                  </a:lnTo>
                  <a:lnTo>
                    <a:pt x="1519" y="1260"/>
                  </a:lnTo>
                  <a:lnTo>
                    <a:pt x="1534" y="1506"/>
                  </a:lnTo>
                  <a:lnTo>
                    <a:pt x="1650" y="1824"/>
                  </a:lnTo>
                  <a:lnTo>
                    <a:pt x="1718" y="2023"/>
                  </a:lnTo>
                  <a:lnTo>
                    <a:pt x="1772" y="2319"/>
                  </a:lnTo>
                  <a:lnTo>
                    <a:pt x="1886" y="2572"/>
                  </a:lnTo>
                  <a:lnTo>
                    <a:pt x="1850" y="2691"/>
                  </a:lnTo>
                  <a:lnTo>
                    <a:pt x="1661" y="2751"/>
                  </a:lnTo>
                  <a:lnTo>
                    <a:pt x="1421" y="2874"/>
                  </a:lnTo>
                  <a:lnTo>
                    <a:pt x="1343" y="3031"/>
                  </a:lnTo>
                  <a:lnTo>
                    <a:pt x="1361" y="3247"/>
                  </a:lnTo>
                  <a:lnTo>
                    <a:pt x="1204" y="3472"/>
                  </a:lnTo>
                  <a:lnTo>
                    <a:pt x="334" y="3487"/>
                  </a:lnTo>
                  <a:lnTo>
                    <a:pt x="281" y="3172"/>
                  </a:lnTo>
                  <a:lnTo>
                    <a:pt x="259" y="2947"/>
                  </a:lnTo>
                  <a:lnTo>
                    <a:pt x="191" y="2820"/>
                  </a:lnTo>
                  <a:lnTo>
                    <a:pt x="0" y="2676"/>
                  </a:lnTo>
                  <a:lnTo>
                    <a:pt x="35" y="1795"/>
                  </a:lnTo>
                  <a:lnTo>
                    <a:pt x="359" y="487"/>
                  </a:lnTo>
                  <a:lnTo>
                    <a:pt x="476" y="0"/>
                  </a:lnTo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494" name="Freeform 11"/>
            <p:cNvSpPr>
              <a:spLocks/>
            </p:cNvSpPr>
            <p:nvPr/>
          </p:nvSpPr>
          <p:spPr bwMode="auto">
            <a:xfrm>
              <a:off x="3897490" y="5222159"/>
              <a:ext cx="997550" cy="761510"/>
            </a:xfrm>
            <a:custGeom>
              <a:avLst/>
              <a:gdLst>
                <a:gd name="T0" fmla="*/ 997550 w 1383"/>
                <a:gd name="T1" fmla="*/ 0 h 932"/>
                <a:gd name="T2" fmla="*/ 388056 w 1383"/>
                <a:gd name="T3" fmla="*/ 8988 h 932"/>
                <a:gd name="T4" fmla="*/ 0 w 1383"/>
                <a:gd name="T5" fmla="*/ 31049 h 932"/>
                <a:gd name="T6" fmla="*/ 32458 w 1383"/>
                <a:gd name="T7" fmla="*/ 283524 h 932"/>
                <a:gd name="T8" fmla="*/ 26688 w 1383"/>
                <a:gd name="T9" fmla="*/ 558876 h 932"/>
                <a:gd name="T10" fmla="*/ 151472 w 1383"/>
                <a:gd name="T11" fmla="*/ 761510 h 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3"/>
                <a:gd name="T19" fmla="*/ 0 h 932"/>
                <a:gd name="T20" fmla="*/ 1383 w 1383"/>
                <a:gd name="T21" fmla="*/ 932 h 9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3" h="932">
                  <a:moveTo>
                    <a:pt x="1383" y="0"/>
                  </a:moveTo>
                  <a:lnTo>
                    <a:pt x="538" y="11"/>
                  </a:lnTo>
                  <a:lnTo>
                    <a:pt x="0" y="38"/>
                  </a:lnTo>
                  <a:lnTo>
                    <a:pt x="45" y="347"/>
                  </a:lnTo>
                  <a:lnTo>
                    <a:pt x="37" y="684"/>
                  </a:lnTo>
                  <a:lnTo>
                    <a:pt x="210" y="93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auto">
            <a:xfrm>
              <a:off x="4030733" y="3508375"/>
              <a:ext cx="506376" cy="4381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54"/>
                </a:cxn>
                <a:cxn ang="0">
                  <a:pos x="42" y="146"/>
                </a:cxn>
                <a:cxn ang="0">
                  <a:pos x="90" y="187"/>
                </a:cxn>
                <a:cxn ang="0">
                  <a:pos x="154" y="198"/>
                </a:cxn>
                <a:cxn ang="0">
                  <a:pos x="203" y="165"/>
                </a:cxn>
                <a:cxn ang="0">
                  <a:pos x="195" y="75"/>
                </a:cxn>
                <a:cxn ang="0">
                  <a:pos x="128" y="41"/>
                </a:cxn>
                <a:cxn ang="0">
                  <a:pos x="43" y="0"/>
                </a:cxn>
              </a:cxnLst>
              <a:rect l="0" t="0" r="r" b="b"/>
              <a:pathLst>
                <a:path w="210" h="202">
                  <a:moveTo>
                    <a:pt x="43" y="0"/>
                  </a:moveTo>
                  <a:cubicBezTo>
                    <a:pt x="23" y="2"/>
                    <a:pt x="0" y="30"/>
                    <a:pt x="0" y="54"/>
                  </a:cubicBezTo>
                  <a:cubicBezTo>
                    <a:pt x="0" y="78"/>
                    <a:pt x="27" y="124"/>
                    <a:pt x="42" y="146"/>
                  </a:cubicBezTo>
                  <a:cubicBezTo>
                    <a:pt x="57" y="168"/>
                    <a:pt x="71" y="178"/>
                    <a:pt x="90" y="187"/>
                  </a:cubicBezTo>
                  <a:cubicBezTo>
                    <a:pt x="109" y="196"/>
                    <a:pt x="135" y="202"/>
                    <a:pt x="154" y="198"/>
                  </a:cubicBezTo>
                  <a:cubicBezTo>
                    <a:pt x="173" y="194"/>
                    <a:pt x="196" y="185"/>
                    <a:pt x="203" y="165"/>
                  </a:cubicBezTo>
                  <a:cubicBezTo>
                    <a:pt x="210" y="145"/>
                    <a:pt x="207" y="96"/>
                    <a:pt x="195" y="75"/>
                  </a:cubicBezTo>
                  <a:cubicBezTo>
                    <a:pt x="183" y="54"/>
                    <a:pt x="153" y="53"/>
                    <a:pt x="128" y="41"/>
                  </a:cubicBezTo>
                  <a:cubicBezTo>
                    <a:pt x="103" y="29"/>
                    <a:pt x="61" y="9"/>
                    <a:pt x="4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3922791" y="3971925"/>
              <a:ext cx="569872" cy="43338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" y="65"/>
                </a:cxn>
                <a:cxn ang="0">
                  <a:pos x="71" y="137"/>
                </a:cxn>
                <a:cxn ang="0">
                  <a:pos x="140" y="194"/>
                </a:cxn>
                <a:cxn ang="0">
                  <a:pos x="206" y="175"/>
                </a:cxn>
                <a:cxn ang="0">
                  <a:pos x="232" y="130"/>
                </a:cxn>
                <a:cxn ang="0">
                  <a:pos x="209" y="32"/>
                </a:cxn>
                <a:cxn ang="0">
                  <a:pos x="65" y="0"/>
                </a:cxn>
              </a:cxnLst>
              <a:rect l="0" t="0" r="r" b="b"/>
              <a:pathLst>
                <a:path w="237" h="200">
                  <a:moveTo>
                    <a:pt x="65" y="0"/>
                  </a:moveTo>
                  <a:cubicBezTo>
                    <a:pt x="33" y="6"/>
                    <a:pt x="0" y="42"/>
                    <a:pt x="1" y="65"/>
                  </a:cubicBezTo>
                  <a:cubicBezTo>
                    <a:pt x="2" y="88"/>
                    <a:pt x="48" y="115"/>
                    <a:pt x="71" y="137"/>
                  </a:cubicBezTo>
                  <a:cubicBezTo>
                    <a:pt x="94" y="159"/>
                    <a:pt x="118" y="188"/>
                    <a:pt x="140" y="194"/>
                  </a:cubicBezTo>
                  <a:cubicBezTo>
                    <a:pt x="162" y="200"/>
                    <a:pt x="191" y="186"/>
                    <a:pt x="206" y="175"/>
                  </a:cubicBezTo>
                  <a:cubicBezTo>
                    <a:pt x="221" y="164"/>
                    <a:pt x="232" y="154"/>
                    <a:pt x="232" y="130"/>
                  </a:cubicBezTo>
                  <a:cubicBezTo>
                    <a:pt x="232" y="106"/>
                    <a:pt x="237" y="54"/>
                    <a:pt x="209" y="32"/>
                  </a:cubicBezTo>
                  <a:cubicBezTo>
                    <a:pt x="181" y="10"/>
                    <a:pt x="95" y="7"/>
                    <a:pt x="6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97" name="Freeform 14"/>
            <p:cNvSpPr>
              <a:spLocks/>
            </p:cNvSpPr>
            <p:nvPr/>
          </p:nvSpPr>
          <p:spPr bwMode="auto">
            <a:xfrm>
              <a:off x="3337044" y="4586477"/>
              <a:ext cx="735720" cy="390560"/>
            </a:xfrm>
            <a:custGeom>
              <a:avLst/>
              <a:gdLst>
                <a:gd name="T0" fmla="*/ 74905 w 1159"/>
                <a:gd name="T1" fmla="*/ 8171 h 478"/>
                <a:gd name="T2" fmla="*/ 470378 w 1159"/>
                <a:gd name="T3" fmla="*/ 13073 h 478"/>
                <a:gd name="T4" fmla="*/ 611301 w 1159"/>
                <a:gd name="T5" fmla="*/ 14707 h 478"/>
                <a:gd name="T6" fmla="*/ 718581 w 1159"/>
                <a:gd name="T7" fmla="*/ 107036 h 478"/>
                <a:gd name="T8" fmla="*/ 718581 w 1159"/>
                <a:gd name="T9" fmla="*/ 248390 h 478"/>
                <a:gd name="T10" fmla="*/ 651293 w 1159"/>
                <a:gd name="T11" fmla="*/ 366865 h 478"/>
                <a:gd name="T12" fmla="*/ 516718 w 1159"/>
                <a:gd name="T13" fmla="*/ 388109 h 478"/>
                <a:gd name="T14" fmla="*/ 0 w 1159"/>
                <a:gd name="T15" fmla="*/ 376670 h 478"/>
                <a:gd name="T16" fmla="*/ 74905 w 1159"/>
                <a:gd name="T17" fmla="*/ 8171 h 4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9"/>
                <a:gd name="T28" fmla="*/ 0 h 478"/>
                <a:gd name="T29" fmla="*/ 1159 w 1159"/>
                <a:gd name="T30" fmla="*/ 478 h 4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9" h="478">
                  <a:moveTo>
                    <a:pt x="118" y="10"/>
                  </a:moveTo>
                  <a:cubicBezTo>
                    <a:pt x="222" y="13"/>
                    <a:pt x="600" y="15"/>
                    <a:pt x="741" y="16"/>
                  </a:cubicBezTo>
                  <a:cubicBezTo>
                    <a:pt x="882" y="17"/>
                    <a:pt x="897" y="0"/>
                    <a:pt x="963" y="18"/>
                  </a:cubicBezTo>
                  <a:cubicBezTo>
                    <a:pt x="1030" y="37"/>
                    <a:pt x="1106" y="83"/>
                    <a:pt x="1132" y="131"/>
                  </a:cubicBezTo>
                  <a:cubicBezTo>
                    <a:pt x="1159" y="179"/>
                    <a:pt x="1149" y="251"/>
                    <a:pt x="1132" y="304"/>
                  </a:cubicBezTo>
                  <a:cubicBezTo>
                    <a:pt x="1116" y="358"/>
                    <a:pt x="1079" y="419"/>
                    <a:pt x="1026" y="449"/>
                  </a:cubicBezTo>
                  <a:cubicBezTo>
                    <a:pt x="973" y="478"/>
                    <a:pt x="985" y="473"/>
                    <a:pt x="814" y="475"/>
                  </a:cubicBezTo>
                  <a:cubicBezTo>
                    <a:pt x="643" y="477"/>
                    <a:pt x="170" y="464"/>
                    <a:pt x="0" y="461"/>
                  </a:cubicBezTo>
                  <a:cubicBezTo>
                    <a:pt x="0" y="461"/>
                    <a:pt x="118" y="10"/>
                    <a:pt x="118" y="10"/>
                  </a:cubicBez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498" name="Oval 15"/>
            <p:cNvSpPr>
              <a:spLocks noChangeArrowheads="1"/>
            </p:cNvSpPr>
            <p:nvPr/>
          </p:nvSpPr>
          <p:spPr bwMode="auto">
            <a:xfrm>
              <a:off x="4147779" y="4746623"/>
              <a:ext cx="98096" cy="947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3906917" y="4365625"/>
              <a:ext cx="347638" cy="2809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2" y="53"/>
                </a:cxn>
                <a:cxn ang="0">
                  <a:pos x="72" y="125"/>
                </a:cxn>
                <a:cxn ang="0">
                  <a:pos x="135" y="76"/>
                </a:cxn>
                <a:cxn ang="0">
                  <a:pos x="131" y="46"/>
                </a:cxn>
                <a:cxn ang="0">
                  <a:pos x="60" y="1"/>
                </a:cxn>
              </a:cxnLst>
              <a:rect l="0" t="0" r="r" b="b"/>
              <a:pathLst>
                <a:path w="145" h="129">
                  <a:moveTo>
                    <a:pt x="60" y="1"/>
                  </a:moveTo>
                  <a:cubicBezTo>
                    <a:pt x="39" y="2"/>
                    <a:pt x="0" y="32"/>
                    <a:pt x="2" y="53"/>
                  </a:cubicBezTo>
                  <a:cubicBezTo>
                    <a:pt x="4" y="74"/>
                    <a:pt x="50" y="121"/>
                    <a:pt x="72" y="125"/>
                  </a:cubicBezTo>
                  <a:cubicBezTo>
                    <a:pt x="94" y="129"/>
                    <a:pt x="125" y="89"/>
                    <a:pt x="135" y="76"/>
                  </a:cubicBezTo>
                  <a:cubicBezTo>
                    <a:pt x="145" y="63"/>
                    <a:pt x="143" y="58"/>
                    <a:pt x="131" y="46"/>
                  </a:cubicBezTo>
                  <a:cubicBezTo>
                    <a:pt x="119" y="34"/>
                    <a:pt x="81" y="0"/>
                    <a:pt x="60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500" name="Line 17"/>
            <p:cNvSpPr>
              <a:spLocks noChangeShapeType="1"/>
            </p:cNvSpPr>
            <p:nvPr/>
          </p:nvSpPr>
          <p:spPr bwMode="auto">
            <a:xfrm flipV="1">
              <a:off x="3585891" y="5127378"/>
              <a:ext cx="1317804" cy="26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01" name="AutoShape 18"/>
            <p:cNvSpPr>
              <a:spLocks noChangeArrowheads="1"/>
            </p:cNvSpPr>
            <p:nvPr/>
          </p:nvSpPr>
          <p:spPr bwMode="auto">
            <a:xfrm>
              <a:off x="4248039" y="4690245"/>
              <a:ext cx="490480" cy="25574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2" name="Oval 19"/>
            <p:cNvSpPr>
              <a:spLocks noChangeArrowheads="1"/>
            </p:cNvSpPr>
            <p:nvPr/>
          </p:nvSpPr>
          <p:spPr bwMode="auto">
            <a:xfrm>
              <a:off x="4464427" y="4729465"/>
              <a:ext cx="106030" cy="1135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3" name="Line 20"/>
            <p:cNvSpPr>
              <a:spLocks noChangeShapeType="1"/>
            </p:cNvSpPr>
            <p:nvPr/>
          </p:nvSpPr>
          <p:spPr bwMode="auto">
            <a:xfrm>
              <a:off x="4375708" y="4837318"/>
              <a:ext cx="267600" cy="25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04" name="Freeform 21"/>
            <p:cNvSpPr>
              <a:spLocks/>
            </p:cNvSpPr>
            <p:nvPr/>
          </p:nvSpPr>
          <p:spPr bwMode="auto">
            <a:xfrm>
              <a:off x="3892441" y="5244220"/>
              <a:ext cx="1076171" cy="799913"/>
            </a:xfrm>
            <a:custGeom>
              <a:avLst/>
              <a:gdLst>
                <a:gd name="T0" fmla="*/ 1012697 w 1492"/>
                <a:gd name="T1" fmla="*/ 16341 h 979"/>
                <a:gd name="T2" fmla="*/ 1028566 w 1492"/>
                <a:gd name="T3" fmla="*/ 141353 h 979"/>
                <a:gd name="T4" fmla="*/ 857619 w 1492"/>
                <a:gd name="T5" fmla="*/ 215707 h 979"/>
                <a:gd name="T6" fmla="*/ 699655 w 1492"/>
                <a:gd name="T7" fmla="*/ 330097 h 979"/>
                <a:gd name="T8" fmla="*/ 699655 w 1492"/>
                <a:gd name="T9" fmla="*/ 507401 h 979"/>
                <a:gd name="T10" fmla="*/ 859783 w 1492"/>
                <a:gd name="T11" fmla="*/ 732913 h 979"/>
                <a:gd name="T12" fmla="*/ 150750 w 1492"/>
                <a:gd name="T13" fmla="*/ 714938 h 979"/>
                <a:gd name="T14" fmla="*/ 50491 w 1492"/>
                <a:gd name="T15" fmla="*/ 221426 h 979"/>
                <a:gd name="T16" fmla="*/ 37507 w 1492"/>
                <a:gd name="T17" fmla="*/ 44939 h 979"/>
                <a:gd name="T18" fmla="*/ 282747 w 1492"/>
                <a:gd name="T19" fmla="*/ 16341 h 979"/>
                <a:gd name="T20" fmla="*/ 657099 w 1492"/>
                <a:gd name="T21" fmla="*/ 16341 h 979"/>
                <a:gd name="T22" fmla="*/ 1012697 w 1492"/>
                <a:gd name="T23" fmla="*/ 16341 h 9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2"/>
                <a:gd name="T37" fmla="*/ 0 h 979"/>
                <a:gd name="T38" fmla="*/ 1492 w 1492"/>
                <a:gd name="T39" fmla="*/ 979 h 9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2" h="979">
                  <a:moveTo>
                    <a:pt x="1404" y="20"/>
                  </a:moveTo>
                  <a:cubicBezTo>
                    <a:pt x="1492" y="47"/>
                    <a:pt x="1461" y="133"/>
                    <a:pt x="1426" y="173"/>
                  </a:cubicBezTo>
                  <a:cubicBezTo>
                    <a:pt x="1388" y="211"/>
                    <a:pt x="1265" y="224"/>
                    <a:pt x="1189" y="264"/>
                  </a:cubicBezTo>
                  <a:cubicBezTo>
                    <a:pt x="1114" y="302"/>
                    <a:pt x="1005" y="344"/>
                    <a:pt x="970" y="404"/>
                  </a:cubicBezTo>
                  <a:cubicBezTo>
                    <a:pt x="934" y="464"/>
                    <a:pt x="933" y="539"/>
                    <a:pt x="970" y="621"/>
                  </a:cubicBezTo>
                  <a:cubicBezTo>
                    <a:pt x="1007" y="703"/>
                    <a:pt x="1319" y="855"/>
                    <a:pt x="1192" y="897"/>
                  </a:cubicBezTo>
                  <a:cubicBezTo>
                    <a:pt x="1065" y="939"/>
                    <a:pt x="396" y="979"/>
                    <a:pt x="209" y="875"/>
                  </a:cubicBezTo>
                  <a:cubicBezTo>
                    <a:pt x="22" y="771"/>
                    <a:pt x="96" y="408"/>
                    <a:pt x="70" y="271"/>
                  </a:cubicBezTo>
                  <a:cubicBezTo>
                    <a:pt x="44" y="134"/>
                    <a:pt x="0" y="95"/>
                    <a:pt x="52" y="55"/>
                  </a:cubicBezTo>
                  <a:cubicBezTo>
                    <a:pt x="108" y="18"/>
                    <a:pt x="252" y="29"/>
                    <a:pt x="392" y="20"/>
                  </a:cubicBezTo>
                  <a:cubicBezTo>
                    <a:pt x="531" y="18"/>
                    <a:pt x="743" y="20"/>
                    <a:pt x="911" y="20"/>
                  </a:cubicBezTo>
                  <a:cubicBezTo>
                    <a:pt x="1074" y="20"/>
                    <a:pt x="1322" y="0"/>
                    <a:pt x="1404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50000">
                  <a:srgbClr val="F3BA8B"/>
                </a:gs>
                <a:gs pos="100000">
                  <a:srgbClr val="996633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05" name="Freeform 22"/>
            <p:cNvSpPr>
              <a:spLocks/>
            </p:cNvSpPr>
            <p:nvPr/>
          </p:nvSpPr>
          <p:spPr bwMode="auto">
            <a:xfrm>
              <a:off x="3989094" y="4745806"/>
              <a:ext cx="1040106" cy="89061"/>
            </a:xfrm>
            <a:custGeom>
              <a:avLst/>
              <a:gdLst>
                <a:gd name="T0" fmla="*/ 994664 w 1442"/>
                <a:gd name="T1" fmla="*/ 0 h 109"/>
                <a:gd name="T2" fmla="*/ 2164 w 1442"/>
                <a:gd name="T3" fmla="*/ 3268 h 109"/>
                <a:gd name="T4" fmla="*/ 0 w 1442"/>
                <a:gd name="T5" fmla="*/ 89061 h 109"/>
                <a:gd name="T6" fmla="*/ 1040106 w 1442"/>
                <a:gd name="T7" fmla="*/ 85793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2"/>
                <a:gd name="T13" fmla="*/ 0 h 109"/>
                <a:gd name="T14" fmla="*/ 1442 w 1442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2" h="109">
                  <a:moveTo>
                    <a:pt x="1379" y="0"/>
                  </a:moveTo>
                  <a:lnTo>
                    <a:pt x="3" y="4"/>
                  </a:lnTo>
                  <a:lnTo>
                    <a:pt x="0" y="109"/>
                  </a:lnTo>
                  <a:lnTo>
                    <a:pt x="1442" y="105"/>
                  </a:lnTo>
                </a:path>
              </a:pathLst>
            </a:custGeom>
            <a:gradFill rotWithShape="1">
              <a:gsLst>
                <a:gs pos="0">
                  <a:srgbClr val="333333"/>
                </a:gs>
                <a:gs pos="50000">
                  <a:srgbClr val="919191"/>
                </a:gs>
                <a:gs pos="100000">
                  <a:srgbClr val="333333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06" name="Oval 23"/>
            <p:cNvSpPr>
              <a:spLocks noChangeArrowheads="1"/>
            </p:cNvSpPr>
            <p:nvPr/>
          </p:nvSpPr>
          <p:spPr bwMode="auto">
            <a:xfrm>
              <a:off x="3856376" y="4736001"/>
              <a:ext cx="95211" cy="955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7" name="Freeform 24"/>
            <p:cNvSpPr>
              <a:spLocks/>
            </p:cNvSpPr>
            <p:nvPr/>
          </p:nvSpPr>
          <p:spPr bwMode="auto">
            <a:xfrm>
              <a:off x="3823918" y="4746623"/>
              <a:ext cx="164455" cy="88244"/>
            </a:xfrm>
            <a:custGeom>
              <a:avLst/>
              <a:gdLst>
                <a:gd name="T0" fmla="*/ 164455 w 195"/>
                <a:gd name="T1" fmla="*/ 0 h 108"/>
                <a:gd name="T2" fmla="*/ 129034 w 195"/>
                <a:gd name="T3" fmla="*/ 0 h 108"/>
                <a:gd name="T4" fmla="*/ 98673 w 195"/>
                <a:gd name="T5" fmla="*/ 4902 h 108"/>
                <a:gd name="T6" fmla="*/ 63252 w 195"/>
                <a:gd name="T7" fmla="*/ 14707 h 108"/>
                <a:gd name="T8" fmla="*/ 40481 w 195"/>
                <a:gd name="T9" fmla="*/ 24512 h 108"/>
                <a:gd name="T10" fmla="*/ 17711 w 195"/>
                <a:gd name="T11" fmla="*/ 36768 h 108"/>
                <a:gd name="T12" fmla="*/ 0 w 195"/>
                <a:gd name="T13" fmla="*/ 46573 h 108"/>
                <a:gd name="T14" fmla="*/ 27831 w 195"/>
                <a:gd name="T15" fmla="*/ 58829 h 108"/>
                <a:gd name="T16" fmla="*/ 55662 w 195"/>
                <a:gd name="T17" fmla="*/ 71085 h 108"/>
                <a:gd name="T18" fmla="*/ 93613 w 195"/>
                <a:gd name="T19" fmla="*/ 83342 h 108"/>
                <a:gd name="T20" fmla="*/ 126504 w 195"/>
                <a:gd name="T21" fmla="*/ 88244 h 108"/>
                <a:gd name="T22" fmla="*/ 161925 w 195"/>
                <a:gd name="T23" fmla="*/ 88244 h 108"/>
                <a:gd name="T24" fmla="*/ 164455 w 195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"/>
                <a:gd name="T40" fmla="*/ 0 h 108"/>
                <a:gd name="T41" fmla="*/ 195 w 195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" h="108">
                  <a:moveTo>
                    <a:pt x="195" y="0"/>
                  </a:moveTo>
                  <a:lnTo>
                    <a:pt x="153" y="0"/>
                  </a:lnTo>
                  <a:lnTo>
                    <a:pt x="117" y="6"/>
                  </a:lnTo>
                  <a:lnTo>
                    <a:pt x="75" y="18"/>
                  </a:lnTo>
                  <a:lnTo>
                    <a:pt x="48" y="30"/>
                  </a:lnTo>
                  <a:lnTo>
                    <a:pt x="21" y="45"/>
                  </a:lnTo>
                  <a:lnTo>
                    <a:pt x="0" y="57"/>
                  </a:lnTo>
                  <a:lnTo>
                    <a:pt x="33" y="72"/>
                  </a:lnTo>
                  <a:lnTo>
                    <a:pt x="66" y="87"/>
                  </a:lnTo>
                  <a:lnTo>
                    <a:pt x="111" y="102"/>
                  </a:lnTo>
                  <a:lnTo>
                    <a:pt x="150" y="108"/>
                  </a:lnTo>
                  <a:lnTo>
                    <a:pt x="192" y="108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5400000" scaled="1"/>
            </a:gra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AT"/>
            </a:p>
          </p:txBody>
        </p:sp>
        <p:grpSp>
          <p:nvGrpSpPr>
            <p:cNvPr id="20508" name="Group 25"/>
            <p:cNvGrpSpPr>
              <a:grpSpLocks/>
            </p:cNvGrpSpPr>
            <p:nvPr/>
          </p:nvGrpSpPr>
          <p:grpSpPr bwMode="auto">
            <a:xfrm rot="397418">
              <a:off x="3625562" y="3133725"/>
              <a:ext cx="426285" cy="1804910"/>
              <a:chOff x="5157" y="2279"/>
              <a:chExt cx="591" cy="2151"/>
            </a:xfrm>
          </p:grpSpPr>
          <p:sp>
            <p:nvSpPr>
              <p:cNvPr id="20523" name="Freeform 26"/>
              <p:cNvSpPr>
                <a:spLocks/>
              </p:cNvSpPr>
              <p:nvPr/>
            </p:nvSpPr>
            <p:spPr bwMode="auto">
              <a:xfrm rot="489019">
                <a:off x="5300" y="2279"/>
                <a:ext cx="300" cy="2149"/>
              </a:xfrm>
              <a:custGeom>
                <a:avLst/>
                <a:gdLst>
                  <a:gd name="T0" fmla="*/ 68 w 533"/>
                  <a:gd name="T1" fmla="*/ 0 h 3615"/>
                  <a:gd name="T2" fmla="*/ 38 w 533"/>
                  <a:gd name="T3" fmla="*/ 9 h 3615"/>
                  <a:gd name="T4" fmla="*/ 0 w 533"/>
                  <a:gd name="T5" fmla="*/ 860 h 3615"/>
                  <a:gd name="T6" fmla="*/ 30 w 533"/>
                  <a:gd name="T7" fmla="*/ 887 h 3615"/>
                  <a:gd name="T8" fmla="*/ 34 w 533"/>
                  <a:gd name="T9" fmla="*/ 918 h 3615"/>
                  <a:gd name="T10" fmla="*/ 8 w 533"/>
                  <a:gd name="T11" fmla="*/ 2149 h 3615"/>
                  <a:gd name="T12" fmla="*/ 123 w 533"/>
                  <a:gd name="T13" fmla="*/ 2144 h 3615"/>
                  <a:gd name="T14" fmla="*/ 206 w 533"/>
                  <a:gd name="T15" fmla="*/ 907 h 3615"/>
                  <a:gd name="T16" fmla="*/ 218 w 533"/>
                  <a:gd name="T17" fmla="*/ 880 h 3615"/>
                  <a:gd name="T18" fmla="*/ 247 w 533"/>
                  <a:gd name="T19" fmla="*/ 862 h 3615"/>
                  <a:gd name="T20" fmla="*/ 300 w 533"/>
                  <a:gd name="T21" fmla="*/ 22 h 3615"/>
                  <a:gd name="T22" fmla="*/ 275 w 533"/>
                  <a:gd name="T23" fmla="*/ 9 h 3615"/>
                  <a:gd name="T24" fmla="*/ 68 w 533"/>
                  <a:gd name="T25" fmla="*/ 0 h 36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3"/>
                  <a:gd name="T40" fmla="*/ 0 h 3615"/>
                  <a:gd name="T41" fmla="*/ 533 w 533"/>
                  <a:gd name="T42" fmla="*/ 3615 h 36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3" h="3615">
                    <a:moveTo>
                      <a:pt x="120" y="0"/>
                    </a:moveTo>
                    <a:lnTo>
                      <a:pt x="68" y="15"/>
                    </a:lnTo>
                    <a:lnTo>
                      <a:pt x="0" y="1447"/>
                    </a:lnTo>
                    <a:lnTo>
                      <a:pt x="53" y="1492"/>
                    </a:lnTo>
                    <a:lnTo>
                      <a:pt x="60" y="1545"/>
                    </a:lnTo>
                    <a:lnTo>
                      <a:pt x="15" y="3615"/>
                    </a:lnTo>
                    <a:lnTo>
                      <a:pt x="218" y="3607"/>
                    </a:lnTo>
                    <a:lnTo>
                      <a:pt x="366" y="1525"/>
                    </a:lnTo>
                    <a:lnTo>
                      <a:pt x="387" y="1480"/>
                    </a:lnTo>
                    <a:lnTo>
                      <a:pt x="438" y="1450"/>
                    </a:lnTo>
                    <a:lnTo>
                      <a:pt x="533" y="37"/>
                    </a:lnTo>
                    <a:lnTo>
                      <a:pt x="488" y="1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 cap="flat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0524" name="Oval 27"/>
              <p:cNvSpPr>
                <a:spLocks noChangeArrowheads="1"/>
              </p:cNvSpPr>
              <p:nvPr/>
            </p:nvSpPr>
            <p:spPr bwMode="auto">
              <a:xfrm rot="489019">
                <a:off x="5488" y="2707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5" name="Oval 28"/>
              <p:cNvSpPr>
                <a:spLocks noChangeArrowheads="1"/>
              </p:cNvSpPr>
              <p:nvPr/>
            </p:nvSpPr>
            <p:spPr bwMode="auto">
              <a:xfrm rot="489019">
                <a:off x="5433" y="2989"/>
                <a:ext cx="85" cy="8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526" name="Group 29"/>
              <p:cNvGrpSpPr>
                <a:grpSpLocks/>
              </p:cNvGrpSpPr>
              <p:nvPr/>
            </p:nvGrpSpPr>
            <p:grpSpPr bwMode="auto">
              <a:xfrm rot="489019">
                <a:off x="5504" y="2388"/>
                <a:ext cx="167" cy="172"/>
                <a:chOff x="1719" y="1911"/>
                <a:chExt cx="297" cy="288"/>
              </a:xfrm>
            </p:grpSpPr>
            <p:sp>
              <p:nvSpPr>
                <p:cNvPr id="20532" name="Oval 30"/>
                <p:cNvSpPr>
                  <a:spLocks noChangeArrowheads="1"/>
                </p:cNvSpPr>
                <p:nvPr/>
              </p:nvSpPr>
              <p:spPr bwMode="auto">
                <a:xfrm>
                  <a:off x="1719" y="1911"/>
                  <a:ext cx="297" cy="2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33" name="Rectangle 31"/>
                <p:cNvSpPr>
                  <a:spLocks noChangeArrowheads="1"/>
                </p:cNvSpPr>
                <p:nvPr/>
              </p:nvSpPr>
              <p:spPr bwMode="auto">
                <a:xfrm rot="-1424788">
                  <a:off x="1849" y="1917"/>
                  <a:ext cx="32" cy="27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527" name="Freeform 32"/>
              <p:cNvSpPr>
                <a:spLocks/>
              </p:cNvSpPr>
              <p:nvPr/>
            </p:nvSpPr>
            <p:spPr bwMode="auto">
              <a:xfrm>
                <a:off x="5430" y="2331"/>
                <a:ext cx="318" cy="279"/>
              </a:xfrm>
              <a:custGeom>
                <a:avLst/>
                <a:gdLst>
                  <a:gd name="T0" fmla="*/ 45 w 318"/>
                  <a:gd name="T1" fmla="*/ 0 h 279"/>
                  <a:gd name="T2" fmla="*/ 318 w 318"/>
                  <a:gd name="T3" fmla="*/ 54 h 279"/>
                  <a:gd name="T4" fmla="*/ 270 w 318"/>
                  <a:gd name="T5" fmla="*/ 279 h 279"/>
                  <a:gd name="T6" fmla="*/ 0 w 318"/>
                  <a:gd name="T7" fmla="*/ 227 h 279"/>
                  <a:gd name="T8" fmla="*/ 45 w 318"/>
                  <a:gd name="T9" fmla="*/ 0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279"/>
                  <a:gd name="T17" fmla="*/ 318 w 318"/>
                  <a:gd name="T18" fmla="*/ 279 h 2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279">
                    <a:moveTo>
                      <a:pt x="45" y="0"/>
                    </a:moveTo>
                    <a:lnTo>
                      <a:pt x="318" y="54"/>
                    </a:lnTo>
                    <a:lnTo>
                      <a:pt x="270" y="279"/>
                    </a:lnTo>
                    <a:lnTo>
                      <a:pt x="0" y="2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grpSp>
            <p:nvGrpSpPr>
              <p:cNvPr id="20528" name="Group 33"/>
              <p:cNvGrpSpPr>
                <a:grpSpLocks/>
              </p:cNvGrpSpPr>
              <p:nvPr/>
            </p:nvGrpSpPr>
            <p:grpSpPr bwMode="auto">
              <a:xfrm rot="489019">
                <a:off x="5157" y="4025"/>
                <a:ext cx="187" cy="405"/>
                <a:chOff x="3384" y="4223"/>
                <a:chExt cx="333" cy="682"/>
              </a:xfrm>
            </p:grpSpPr>
            <p:sp>
              <p:nvSpPr>
                <p:cNvPr id="20529" name="Freeform 34"/>
                <p:cNvSpPr>
                  <a:spLocks/>
                </p:cNvSpPr>
                <p:nvPr/>
              </p:nvSpPr>
              <p:spPr bwMode="auto">
                <a:xfrm>
                  <a:off x="3384" y="4223"/>
                  <a:ext cx="333" cy="682"/>
                </a:xfrm>
                <a:custGeom>
                  <a:avLst/>
                  <a:gdLst>
                    <a:gd name="T0" fmla="*/ 162 w 333"/>
                    <a:gd name="T1" fmla="*/ 67 h 682"/>
                    <a:gd name="T2" fmla="*/ 300 w 333"/>
                    <a:gd name="T3" fmla="*/ 67 h 682"/>
                    <a:gd name="T4" fmla="*/ 303 w 333"/>
                    <a:gd name="T5" fmla="*/ 4 h 682"/>
                    <a:gd name="T6" fmla="*/ 333 w 333"/>
                    <a:gd name="T7" fmla="*/ 25 h 682"/>
                    <a:gd name="T8" fmla="*/ 291 w 333"/>
                    <a:gd name="T9" fmla="*/ 652 h 682"/>
                    <a:gd name="T10" fmla="*/ 246 w 333"/>
                    <a:gd name="T11" fmla="*/ 675 h 682"/>
                    <a:gd name="T12" fmla="*/ 44 w 333"/>
                    <a:gd name="T13" fmla="*/ 682 h 682"/>
                    <a:gd name="T14" fmla="*/ 0 w 333"/>
                    <a:gd name="T15" fmla="*/ 646 h 682"/>
                    <a:gd name="T16" fmla="*/ 18 w 333"/>
                    <a:gd name="T17" fmla="*/ 19 h 682"/>
                    <a:gd name="T18" fmla="*/ 59 w 333"/>
                    <a:gd name="T19" fmla="*/ 0 h 682"/>
                    <a:gd name="T20" fmla="*/ 59 w 333"/>
                    <a:gd name="T21" fmla="*/ 67 h 682"/>
                    <a:gd name="T22" fmla="*/ 174 w 333"/>
                    <a:gd name="T23" fmla="*/ 67 h 6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3"/>
                    <a:gd name="T37" fmla="*/ 0 h 682"/>
                    <a:gd name="T38" fmla="*/ 333 w 333"/>
                    <a:gd name="T39" fmla="*/ 682 h 6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3" h="682">
                      <a:moveTo>
                        <a:pt x="162" y="67"/>
                      </a:moveTo>
                      <a:lnTo>
                        <a:pt x="300" y="67"/>
                      </a:lnTo>
                      <a:lnTo>
                        <a:pt x="303" y="4"/>
                      </a:lnTo>
                      <a:lnTo>
                        <a:pt x="333" y="25"/>
                      </a:lnTo>
                      <a:lnTo>
                        <a:pt x="291" y="652"/>
                      </a:lnTo>
                      <a:lnTo>
                        <a:pt x="246" y="675"/>
                      </a:lnTo>
                      <a:lnTo>
                        <a:pt x="44" y="682"/>
                      </a:lnTo>
                      <a:lnTo>
                        <a:pt x="0" y="646"/>
                      </a:lnTo>
                      <a:lnTo>
                        <a:pt x="18" y="19"/>
                      </a:lnTo>
                      <a:lnTo>
                        <a:pt x="59" y="0"/>
                      </a:lnTo>
                      <a:lnTo>
                        <a:pt x="59" y="67"/>
                      </a:lnTo>
                      <a:lnTo>
                        <a:pt x="174" y="67"/>
                      </a:lnTo>
                    </a:path>
                  </a:pathLst>
                </a:custGeom>
                <a:solidFill>
                  <a:srgbClr val="BFBFBF"/>
                </a:solidFill>
                <a:ln w="9525" cap="flat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20530" name="Freeform 35"/>
                <p:cNvSpPr>
                  <a:spLocks/>
                </p:cNvSpPr>
                <p:nvPr/>
              </p:nvSpPr>
              <p:spPr bwMode="auto">
                <a:xfrm>
                  <a:off x="341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20531" name="Freeform 36"/>
                <p:cNvSpPr>
                  <a:spLocks/>
                </p:cNvSpPr>
                <p:nvPr/>
              </p:nvSpPr>
              <p:spPr bwMode="auto">
                <a:xfrm rot="351454" flipH="1">
                  <a:off x="359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</p:grpSp>
        </p:grpSp>
        <p:grpSp>
          <p:nvGrpSpPr>
            <p:cNvPr id="20509" name="Group 37"/>
            <p:cNvGrpSpPr>
              <a:grpSpLocks/>
            </p:cNvGrpSpPr>
            <p:nvPr/>
          </p:nvGrpSpPr>
          <p:grpSpPr bwMode="auto">
            <a:xfrm>
              <a:off x="3706347" y="3159871"/>
              <a:ext cx="426285" cy="1757520"/>
              <a:chOff x="5157" y="2279"/>
              <a:chExt cx="591" cy="2151"/>
            </a:xfrm>
          </p:grpSpPr>
          <p:sp>
            <p:nvSpPr>
              <p:cNvPr id="20512" name="Freeform 38"/>
              <p:cNvSpPr>
                <a:spLocks/>
              </p:cNvSpPr>
              <p:nvPr/>
            </p:nvSpPr>
            <p:spPr bwMode="auto">
              <a:xfrm rot="489019">
                <a:off x="5300" y="2279"/>
                <a:ext cx="300" cy="2149"/>
              </a:xfrm>
              <a:custGeom>
                <a:avLst/>
                <a:gdLst>
                  <a:gd name="T0" fmla="*/ 68 w 533"/>
                  <a:gd name="T1" fmla="*/ 0 h 3615"/>
                  <a:gd name="T2" fmla="*/ 38 w 533"/>
                  <a:gd name="T3" fmla="*/ 9 h 3615"/>
                  <a:gd name="T4" fmla="*/ 0 w 533"/>
                  <a:gd name="T5" fmla="*/ 860 h 3615"/>
                  <a:gd name="T6" fmla="*/ 30 w 533"/>
                  <a:gd name="T7" fmla="*/ 887 h 3615"/>
                  <a:gd name="T8" fmla="*/ 34 w 533"/>
                  <a:gd name="T9" fmla="*/ 918 h 3615"/>
                  <a:gd name="T10" fmla="*/ 8 w 533"/>
                  <a:gd name="T11" fmla="*/ 2149 h 3615"/>
                  <a:gd name="T12" fmla="*/ 123 w 533"/>
                  <a:gd name="T13" fmla="*/ 2144 h 3615"/>
                  <a:gd name="T14" fmla="*/ 206 w 533"/>
                  <a:gd name="T15" fmla="*/ 907 h 3615"/>
                  <a:gd name="T16" fmla="*/ 218 w 533"/>
                  <a:gd name="T17" fmla="*/ 880 h 3615"/>
                  <a:gd name="T18" fmla="*/ 247 w 533"/>
                  <a:gd name="T19" fmla="*/ 862 h 3615"/>
                  <a:gd name="T20" fmla="*/ 300 w 533"/>
                  <a:gd name="T21" fmla="*/ 22 h 3615"/>
                  <a:gd name="T22" fmla="*/ 275 w 533"/>
                  <a:gd name="T23" fmla="*/ 9 h 3615"/>
                  <a:gd name="T24" fmla="*/ 68 w 533"/>
                  <a:gd name="T25" fmla="*/ 0 h 36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3"/>
                  <a:gd name="T40" fmla="*/ 0 h 3615"/>
                  <a:gd name="T41" fmla="*/ 533 w 533"/>
                  <a:gd name="T42" fmla="*/ 3615 h 36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3" h="3615">
                    <a:moveTo>
                      <a:pt x="120" y="0"/>
                    </a:moveTo>
                    <a:lnTo>
                      <a:pt x="68" y="15"/>
                    </a:lnTo>
                    <a:lnTo>
                      <a:pt x="0" y="1447"/>
                    </a:lnTo>
                    <a:lnTo>
                      <a:pt x="53" y="1492"/>
                    </a:lnTo>
                    <a:lnTo>
                      <a:pt x="60" y="1545"/>
                    </a:lnTo>
                    <a:lnTo>
                      <a:pt x="15" y="3615"/>
                    </a:lnTo>
                    <a:lnTo>
                      <a:pt x="218" y="3607"/>
                    </a:lnTo>
                    <a:lnTo>
                      <a:pt x="366" y="1525"/>
                    </a:lnTo>
                    <a:lnTo>
                      <a:pt x="387" y="1480"/>
                    </a:lnTo>
                    <a:lnTo>
                      <a:pt x="438" y="1450"/>
                    </a:lnTo>
                    <a:lnTo>
                      <a:pt x="533" y="37"/>
                    </a:lnTo>
                    <a:lnTo>
                      <a:pt x="488" y="1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0513" name="Oval 39"/>
              <p:cNvSpPr>
                <a:spLocks noChangeArrowheads="1"/>
              </p:cNvSpPr>
              <p:nvPr/>
            </p:nvSpPr>
            <p:spPr bwMode="auto">
              <a:xfrm rot="489019">
                <a:off x="5488" y="2707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4" name="Oval 40"/>
              <p:cNvSpPr>
                <a:spLocks noChangeArrowheads="1"/>
              </p:cNvSpPr>
              <p:nvPr/>
            </p:nvSpPr>
            <p:spPr bwMode="auto">
              <a:xfrm rot="489019">
                <a:off x="5433" y="2989"/>
                <a:ext cx="85" cy="8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0515" name="Group 41"/>
              <p:cNvGrpSpPr>
                <a:grpSpLocks/>
              </p:cNvGrpSpPr>
              <p:nvPr/>
            </p:nvGrpSpPr>
            <p:grpSpPr bwMode="auto">
              <a:xfrm rot="489019">
                <a:off x="5504" y="2388"/>
                <a:ext cx="167" cy="172"/>
                <a:chOff x="1719" y="1911"/>
                <a:chExt cx="297" cy="288"/>
              </a:xfrm>
            </p:grpSpPr>
            <p:sp>
              <p:nvSpPr>
                <p:cNvPr id="20521" name="Oval 42"/>
                <p:cNvSpPr>
                  <a:spLocks noChangeArrowheads="1"/>
                </p:cNvSpPr>
                <p:nvPr/>
              </p:nvSpPr>
              <p:spPr bwMode="auto">
                <a:xfrm>
                  <a:off x="1719" y="1911"/>
                  <a:ext cx="297" cy="2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22" name="Rectangle 43"/>
                <p:cNvSpPr>
                  <a:spLocks noChangeArrowheads="1"/>
                </p:cNvSpPr>
                <p:nvPr/>
              </p:nvSpPr>
              <p:spPr bwMode="auto">
                <a:xfrm rot="-1424788">
                  <a:off x="1849" y="1917"/>
                  <a:ext cx="32" cy="27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0516" name="Freeform 44"/>
              <p:cNvSpPr>
                <a:spLocks/>
              </p:cNvSpPr>
              <p:nvPr/>
            </p:nvSpPr>
            <p:spPr bwMode="auto">
              <a:xfrm>
                <a:off x="5430" y="2331"/>
                <a:ext cx="318" cy="279"/>
              </a:xfrm>
              <a:custGeom>
                <a:avLst/>
                <a:gdLst>
                  <a:gd name="T0" fmla="*/ 45 w 318"/>
                  <a:gd name="T1" fmla="*/ 0 h 279"/>
                  <a:gd name="T2" fmla="*/ 318 w 318"/>
                  <a:gd name="T3" fmla="*/ 54 h 279"/>
                  <a:gd name="T4" fmla="*/ 270 w 318"/>
                  <a:gd name="T5" fmla="*/ 279 h 279"/>
                  <a:gd name="T6" fmla="*/ 0 w 318"/>
                  <a:gd name="T7" fmla="*/ 227 h 279"/>
                  <a:gd name="T8" fmla="*/ 45 w 318"/>
                  <a:gd name="T9" fmla="*/ 0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279"/>
                  <a:gd name="T17" fmla="*/ 318 w 318"/>
                  <a:gd name="T18" fmla="*/ 279 h 2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279">
                    <a:moveTo>
                      <a:pt x="45" y="0"/>
                    </a:moveTo>
                    <a:lnTo>
                      <a:pt x="318" y="54"/>
                    </a:lnTo>
                    <a:lnTo>
                      <a:pt x="270" y="279"/>
                    </a:lnTo>
                    <a:lnTo>
                      <a:pt x="0" y="2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grpSp>
            <p:nvGrpSpPr>
              <p:cNvPr id="20517" name="Group 45"/>
              <p:cNvGrpSpPr>
                <a:grpSpLocks/>
              </p:cNvGrpSpPr>
              <p:nvPr/>
            </p:nvGrpSpPr>
            <p:grpSpPr bwMode="auto">
              <a:xfrm rot="489019">
                <a:off x="5157" y="4025"/>
                <a:ext cx="187" cy="405"/>
                <a:chOff x="3384" y="4223"/>
                <a:chExt cx="333" cy="682"/>
              </a:xfrm>
            </p:grpSpPr>
            <p:sp>
              <p:nvSpPr>
                <p:cNvPr id="20518" name="Freeform 46"/>
                <p:cNvSpPr>
                  <a:spLocks/>
                </p:cNvSpPr>
                <p:nvPr/>
              </p:nvSpPr>
              <p:spPr bwMode="auto">
                <a:xfrm>
                  <a:off x="3384" y="4223"/>
                  <a:ext cx="333" cy="682"/>
                </a:xfrm>
                <a:custGeom>
                  <a:avLst/>
                  <a:gdLst>
                    <a:gd name="T0" fmla="*/ 162 w 333"/>
                    <a:gd name="T1" fmla="*/ 67 h 682"/>
                    <a:gd name="T2" fmla="*/ 300 w 333"/>
                    <a:gd name="T3" fmla="*/ 67 h 682"/>
                    <a:gd name="T4" fmla="*/ 303 w 333"/>
                    <a:gd name="T5" fmla="*/ 4 h 682"/>
                    <a:gd name="T6" fmla="*/ 333 w 333"/>
                    <a:gd name="T7" fmla="*/ 25 h 682"/>
                    <a:gd name="T8" fmla="*/ 291 w 333"/>
                    <a:gd name="T9" fmla="*/ 652 h 682"/>
                    <a:gd name="T10" fmla="*/ 246 w 333"/>
                    <a:gd name="T11" fmla="*/ 675 h 682"/>
                    <a:gd name="T12" fmla="*/ 44 w 333"/>
                    <a:gd name="T13" fmla="*/ 682 h 682"/>
                    <a:gd name="T14" fmla="*/ 0 w 333"/>
                    <a:gd name="T15" fmla="*/ 646 h 682"/>
                    <a:gd name="T16" fmla="*/ 18 w 333"/>
                    <a:gd name="T17" fmla="*/ 19 h 682"/>
                    <a:gd name="T18" fmla="*/ 59 w 333"/>
                    <a:gd name="T19" fmla="*/ 0 h 682"/>
                    <a:gd name="T20" fmla="*/ 59 w 333"/>
                    <a:gd name="T21" fmla="*/ 67 h 682"/>
                    <a:gd name="T22" fmla="*/ 174 w 333"/>
                    <a:gd name="T23" fmla="*/ 67 h 6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3"/>
                    <a:gd name="T37" fmla="*/ 0 h 682"/>
                    <a:gd name="T38" fmla="*/ 333 w 333"/>
                    <a:gd name="T39" fmla="*/ 682 h 6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3" h="682">
                      <a:moveTo>
                        <a:pt x="162" y="67"/>
                      </a:moveTo>
                      <a:lnTo>
                        <a:pt x="300" y="67"/>
                      </a:lnTo>
                      <a:lnTo>
                        <a:pt x="303" y="4"/>
                      </a:lnTo>
                      <a:lnTo>
                        <a:pt x="333" y="25"/>
                      </a:lnTo>
                      <a:lnTo>
                        <a:pt x="291" y="652"/>
                      </a:lnTo>
                      <a:lnTo>
                        <a:pt x="246" y="675"/>
                      </a:lnTo>
                      <a:lnTo>
                        <a:pt x="44" y="682"/>
                      </a:lnTo>
                      <a:lnTo>
                        <a:pt x="0" y="646"/>
                      </a:lnTo>
                      <a:lnTo>
                        <a:pt x="18" y="19"/>
                      </a:lnTo>
                      <a:lnTo>
                        <a:pt x="59" y="0"/>
                      </a:lnTo>
                      <a:lnTo>
                        <a:pt x="59" y="67"/>
                      </a:lnTo>
                      <a:lnTo>
                        <a:pt x="174" y="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20519" name="Freeform 47"/>
                <p:cNvSpPr>
                  <a:spLocks/>
                </p:cNvSpPr>
                <p:nvPr/>
              </p:nvSpPr>
              <p:spPr bwMode="auto">
                <a:xfrm>
                  <a:off x="341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20520" name="Freeform 48"/>
                <p:cNvSpPr>
                  <a:spLocks/>
                </p:cNvSpPr>
                <p:nvPr/>
              </p:nvSpPr>
              <p:spPr bwMode="auto">
                <a:xfrm rot="351454" flipH="1">
                  <a:off x="359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AT"/>
                </a:p>
              </p:txBody>
            </p:sp>
          </p:grpSp>
        </p:grpSp>
        <p:cxnSp>
          <p:nvCxnSpPr>
            <p:cNvPr id="20510" name="AutoShape 49"/>
            <p:cNvCxnSpPr>
              <a:cxnSpLocks noChangeShapeType="1"/>
            </p:cNvCxnSpPr>
            <p:nvPr/>
          </p:nvCxnSpPr>
          <p:spPr bwMode="auto">
            <a:xfrm>
              <a:off x="3827524" y="4781757"/>
              <a:ext cx="0" cy="146664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0511" name="AutoShape 50"/>
            <p:cNvCxnSpPr>
              <a:cxnSpLocks noChangeShapeType="1"/>
            </p:cNvCxnSpPr>
            <p:nvPr/>
          </p:nvCxnSpPr>
          <p:spPr bwMode="auto">
            <a:xfrm>
              <a:off x="3645758" y="4781757"/>
              <a:ext cx="0" cy="146664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20492" name="Slide Number Placeholder 5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496AF-58E1-4133-8165-79B8E10CF8E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95288" y="1484313"/>
            <a:ext cx="83518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Vier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 (4) </a:t>
            </a: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Phasen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:</a:t>
            </a:r>
            <a:endParaRPr lang="en-GB" sz="2800" b="1" dirty="0">
              <a:solidFill>
                <a:srgbClr val="00FFFF"/>
              </a:solidFill>
              <a:latin typeface="Verdana" pitchFamily="34" charset="0"/>
            </a:endParaRPr>
          </a:p>
          <a:p>
            <a:pPr marL="533400" indent="-533400">
              <a:spcBef>
                <a:spcPct val="20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None/>
            </a:pPr>
            <a:endParaRPr lang="en-GB" sz="2800" b="1" dirty="0">
              <a:solidFill>
                <a:srgbClr val="00FFFF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Bewegungsvorbereitung</a:t>
            </a: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Die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Krafterzeugungs-Periode</a:t>
            </a: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Der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kritische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Augenblick</a:t>
            </a: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  <a:p>
            <a:pPr marL="533400" indent="-533400"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Kontinuität</a:t>
            </a:r>
            <a:endParaRPr lang="en-GB" sz="2800" b="1" i="1" dirty="0">
              <a:solidFill>
                <a:srgbClr val="00FFFF"/>
              </a:solidFill>
              <a:latin typeface="Verdana" pitchFamily="34" charset="0"/>
            </a:endParaRPr>
          </a:p>
        </p:txBody>
      </p:sp>
      <p:pic>
        <p:nvPicPr>
          <p:cNvPr id="4099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smtClean="0">
                <a:solidFill>
                  <a:srgbClr val="0168AC"/>
                </a:solidFill>
                <a:latin typeface="Verdana" pitchFamily="34" charset="0"/>
              </a:rPr>
              <a:t>Die </a:t>
            </a:r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Stufen</a:t>
            </a:r>
            <a:r>
              <a:rPr lang="en-GB" sz="2200" b="1" dirty="0" smtClean="0">
                <a:solidFill>
                  <a:srgbClr val="0168AC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der</a:t>
            </a:r>
            <a:r>
              <a:rPr lang="en-GB" sz="2200" b="1" dirty="0" smtClean="0">
                <a:solidFill>
                  <a:srgbClr val="0168AC"/>
                </a:solidFill>
                <a:latin typeface="Verdana" pitchFamily="34" charset="0"/>
              </a:rPr>
              <a:t> Schuss-</a:t>
            </a:r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Sequenz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41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54381-5570-4E65-A137-068375A55A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71475" y="1662545"/>
            <a:ext cx="5301961" cy="214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61950" indent="-361950">
              <a:lnSpc>
                <a:spcPct val="150000"/>
              </a:lnSpc>
              <a:buSzPct val="120000"/>
              <a:buFont typeface="Arial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Extension und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Zielen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starten</a:t>
            </a:r>
            <a:endParaRPr lang="en-GB" sz="2200" dirty="0">
              <a:solidFill>
                <a:schemeClr val="bg1"/>
              </a:solidFill>
              <a:latin typeface="Verdana" pitchFamily="34" charset="0"/>
            </a:endParaRPr>
          </a:p>
          <a:p>
            <a:pPr marL="361950" indent="-361950">
              <a:lnSpc>
                <a:spcPct val="150000"/>
              </a:lnSpc>
              <a:buSzPct val="120000"/>
              <a:buFont typeface="Arial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Den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ersten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Klicker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passieren</a:t>
            </a:r>
            <a:endParaRPr lang="en-GB" sz="2200" dirty="0">
              <a:solidFill>
                <a:schemeClr val="bg1"/>
              </a:solidFill>
              <a:latin typeface="Verdana" pitchFamily="34" charset="0"/>
            </a:endParaRPr>
          </a:p>
          <a:p>
            <a:pPr marL="361950" indent="-361950">
              <a:lnSpc>
                <a:spcPct val="150000"/>
              </a:lnSpc>
              <a:buSzPct val="120000"/>
              <a:buFont typeface="Arial" charset="0"/>
              <a:buChar char="•"/>
            </a:pP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Halte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die Extension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auch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durch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den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zweiten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Klicker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und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löse</a:t>
            </a:r>
            <a:endParaRPr lang="en-GB" sz="2200" dirty="0">
              <a:solidFill>
                <a:schemeClr val="bg1"/>
              </a:solidFill>
              <a:latin typeface="Verdana" pitchFamily="34" charset="0"/>
            </a:endParaRPr>
          </a:p>
          <a:p>
            <a:pPr marL="361950" indent="-361950">
              <a:lnSpc>
                <a:spcPct val="150000"/>
              </a:lnSpc>
              <a:buSzPct val="120000"/>
              <a:buFont typeface="Arial" charset="0"/>
              <a:buChar char="•"/>
            </a:pP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Setze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die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Klicker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enger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und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wiederhole</a:t>
            </a:r>
            <a:r>
              <a:rPr lang="en-GB" sz="2200" dirty="0" smtClean="0">
                <a:solidFill>
                  <a:schemeClr val="bg1"/>
                </a:solidFill>
                <a:latin typeface="Verdana" pitchFamily="34" charset="0"/>
              </a:rPr>
              <a:t> die </a:t>
            </a:r>
            <a:r>
              <a:rPr lang="en-GB" sz="2200" dirty="0" err="1" smtClean="0">
                <a:solidFill>
                  <a:schemeClr val="bg1"/>
                </a:solidFill>
                <a:latin typeface="Verdana" pitchFamily="34" charset="0"/>
              </a:rPr>
              <a:t>Übung</a:t>
            </a:r>
            <a:endParaRPr lang="en-GB" sz="2200" dirty="0">
              <a:solidFill>
                <a:schemeClr val="bg1"/>
              </a:solidFill>
              <a:latin typeface="Verdana" pitchFamily="34" charset="0"/>
            </a:endParaRPr>
          </a:p>
          <a:p>
            <a:pPr marL="361950" indent="-361950">
              <a:lnSpc>
                <a:spcPct val="150000"/>
              </a:lnSpc>
              <a:buSzPct val="120000"/>
              <a:buFont typeface="Arial" charset="0"/>
              <a:buChar char="•"/>
            </a:pPr>
            <a:endParaRPr lang="en-GB" sz="22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833563" y="4579938"/>
            <a:ext cx="2024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solidFill>
                  <a:srgbClr val="FFFF00"/>
                </a:solidFill>
                <a:latin typeface="Verdana" pitchFamily="34" charset="0"/>
              </a:rPr>
              <a:t>2 </a:t>
            </a:r>
            <a:r>
              <a:rPr lang="en-GB" sz="2200" dirty="0" err="1" smtClean="0">
                <a:solidFill>
                  <a:srgbClr val="FFFF00"/>
                </a:solidFill>
                <a:latin typeface="Verdana" pitchFamily="34" charset="0"/>
              </a:rPr>
              <a:t>Klicker</a:t>
            </a:r>
            <a:endParaRPr lang="en-GB" sz="22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150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300" y="2600325"/>
            <a:ext cx="3690938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12"/>
          <p:cNvSpPr>
            <a:spLocks noChangeShapeType="1"/>
          </p:cNvSpPr>
          <p:nvPr/>
        </p:nvSpPr>
        <p:spPr bwMode="auto">
          <a:xfrm flipV="1">
            <a:off x="3705225" y="3800475"/>
            <a:ext cx="2724150" cy="1000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AT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11927" y="720725"/>
            <a:ext cx="58189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Verwendung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von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zwei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Klickern</a:t>
            </a:r>
            <a:endParaRPr lang="en-GB" sz="22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47750" y="5743575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Achtung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FF00"/>
                </a:solidFill>
              </a:rPr>
              <a:t>Der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Doppelklicker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ist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beim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Turnier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nicht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erlaubt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516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2151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D4172-FFEB-46F9-A038-2882B59B998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6" grpId="0"/>
      <p:bldP spid="20487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Mechanical release activated by assist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735138"/>
            <a:ext cx="781685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265363" y="1011238"/>
            <a:ext cx="461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GB" sz="2800" b="1" dirty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Durch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 den Trigger</a:t>
            </a:r>
            <a:endParaRPr lang="en-GB" sz="28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5521325" y="6623050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b="1">
                <a:solidFill>
                  <a:schemeClr val="bg1"/>
                </a:solidFill>
              </a:rPr>
              <a:t>Pascal Colmaire – Training and Develpoment Coaching Director of FITA</a:t>
            </a: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22533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CA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fr-FR" b="1"/>
          </a:p>
        </p:txBody>
      </p:sp>
      <p:sp>
        <p:nvSpPr>
          <p:cNvPr id="225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96FCDB-5450-442B-916F-41F331B901F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228600"/>
            <a:ext cx="6781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600" b="1" i="1" kern="0" dirty="0" smtClean="0">
                <a:solidFill>
                  <a:srgbClr val="00FFFF"/>
                </a:solidFill>
                <a:latin typeface="Verdana" pitchFamily="34" charset="0"/>
                <a:ea typeface="+mj-ea"/>
                <a:cs typeface="+mj-cs"/>
              </a:rPr>
              <a:t>Lass den </a:t>
            </a:r>
            <a:r>
              <a:rPr lang="en-GB" sz="3600" b="1" i="1" kern="0" dirty="0" err="1" smtClean="0">
                <a:solidFill>
                  <a:srgbClr val="00FFFF"/>
                </a:solidFill>
                <a:latin typeface="Verdana" pitchFamily="34" charset="0"/>
                <a:ea typeface="+mj-ea"/>
                <a:cs typeface="+mj-cs"/>
              </a:rPr>
              <a:t>Bogensport</a:t>
            </a:r>
            <a:r>
              <a:rPr lang="en-GB" sz="3600" b="1" i="1" kern="0" dirty="0" smtClean="0">
                <a:solidFill>
                  <a:srgbClr val="00FFFF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GB" sz="3600" b="1" i="1" kern="0" dirty="0" err="1" smtClean="0">
                <a:solidFill>
                  <a:srgbClr val="00FFFF"/>
                </a:solidFill>
                <a:latin typeface="Verdana" pitchFamily="34" charset="0"/>
                <a:ea typeface="+mj-ea"/>
                <a:cs typeface="+mj-cs"/>
              </a:rPr>
              <a:t>wachsen</a:t>
            </a:r>
            <a:endParaRPr lang="en-GB" sz="3600" b="1" kern="0" dirty="0">
              <a:solidFill>
                <a:srgbClr val="00FFFF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76375" y="5157788"/>
            <a:ext cx="23887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  <a:latin typeface="Verdana" pitchFamily="34" charset="0"/>
              </a:rPr>
              <a:t>… </a:t>
            </a:r>
            <a:r>
              <a:rPr lang="en-GB" sz="4400" smtClean="0">
                <a:solidFill>
                  <a:srgbClr val="FFFF00"/>
                </a:solidFill>
                <a:latin typeface="Verdana" pitchFamily="34" charset="0"/>
              </a:rPr>
              <a:t>Sport</a:t>
            </a:r>
            <a:endParaRPr lang="en-GB" sz="44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35600" y="3068638"/>
            <a:ext cx="37689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800" dirty="0" err="1" smtClean="0">
                <a:solidFill>
                  <a:srgbClr val="FFFF00"/>
                </a:solidFill>
                <a:latin typeface="Verdana" pitchFamily="34" charset="0"/>
              </a:rPr>
              <a:t>bedeutenden</a:t>
            </a:r>
            <a:r>
              <a:rPr lang="en-GB" sz="3800" dirty="0" smtClean="0">
                <a:solidFill>
                  <a:srgbClr val="FFFF00"/>
                </a:solidFill>
                <a:latin typeface="Verdana" pitchFamily="34" charset="0"/>
              </a:rPr>
              <a:t>…</a:t>
            </a:r>
            <a:endParaRPr lang="en-GB" sz="38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5" name="Picture 6" descr="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20161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08275"/>
            <a:ext cx="302418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508500"/>
            <a:ext cx="40528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2500" y="1628775"/>
            <a:ext cx="26381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000" dirty="0" err="1" smtClean="0">
                <a:solidFill>
                  <a:srgbClr val="FFFF00"/>
                </a:solidFill>
                <a:latin typeface="Verdana" pitchFamily="34" charset="0"/>
              </a:rPr>
              <a:t>Zu</a:t>
            </a:r>
            <a:r>
              <a:rPr lang="en-GB" sz="30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3000" dirty="0" err="1" smtClean="0">
                <a:solidFill>
                  <a:srgbClr val="FFFF00"/>
                </a:solidFill>
                <a:latin typeface="Verdana" pitchFamily="34" charset="0"/>
              </a:rPr>
              <a:t>einem</a:t>
            </a:r>
            <a:r>
              <a:rPr lang="en-GB" sz="30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endParaRPr lang="en-GB" sz="30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3562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06E37-CAD7-4F7A-B85B-A47EB2824B1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6 Follow-th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0250"/>
            <a:ext cx="83851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39750" y="836613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Der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Pfeil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wurde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geschossen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ohne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die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visuellen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dirty="0" err="1" smtClean="0">
                <a:solidFill>
                  <a:srgbClr val="00FFFF"/>
                </a:solidFill>
                <a:latin typeface="Verdana" pitchFamily="34" charset="0"/>
              </a:rPr>
              <a:t>Konzentrationzu</a:t>
            </a:r>
            <a:r>
              <a:rPr lang="en-GB" sz="22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200" b="1" smtClean="0">
                <a:solidFill>
                  <a:srgbClr val="00FFFF"/>
                </a:solidFill>
                <a:latin typeface="Verdana" pitchFamily="34" charset="0"/>
              </a:rPr>
              <a:t>stören</a:t>
            </a:r>
            <a:endParaRPr lang="en-GB" sz="22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786063" y="5805488"/>
            <a:ext cx="3760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>
                <a:solidFill>
                  <a:srgbClr val="FFFF00"/>
                </a:solidFill>
                <a:latin typeface="Verdana" pitchFamily="34" charset="0"/>
              </a:rPr>
              <a:t>and </a:t>
            </a:r>
            <a:r>
              <a:rPr lang="en-GB" sz="2200" b="1">
                <a:solidFill>
                  <a:srgbClr val="FFFF00"/>
                </a:solidFill>
                <a:latin typeface="Verdana" pitchFamily="34" charset="0"/>
              </a:rPr>
              <a:t>ALL the activities</a:t>
            </a:r>
            <a:r>
              <a:rPr lang="en-GB" sz="2200">
                <a:solidFill>
                  <a:srgbClr val="FFFF00"/>
                </a:solidFill>
                <a:latin typeface="Verdana" pitchFamily="34" charset="0"/>
              </a:rPr>
              <a:t>!</a:t>
            </a:r>
          </a:p>
        </p:txBody>
      </p:sp>
      <p:pic>
        <p:nvPicPr>
          <p:cNvPr id="5125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128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513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37822-7722-4F8A-A2DE-D411D6A00AD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Mentaler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Visueller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Respiratorisdcher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-up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Physikalischer</a:t>
            </a: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Verdana" pitchFamily="34" charset="0"/>
              </a:rPr>
              <a:t>Vollzug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GB" dirty="0" smtClean="0"/>
          </a:p>
        </p:txBody>
      </p:sp>
      <p:pic>
        <p:nvPicPr>
          <p:cNvPr id="6147" name="Picture 5" descr="folow 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437063"/>
            <a:ext cx="1871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o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420938"/>
            <a:ext cx="1743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erebr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268413"/>
            <a:ext cx="1181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reat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6443" y="3429000"/>
            <a:ext cx="1063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615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1E137-FE5F-4149-9A9A-B7B194AFDD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3" name="Object 3"/>
          <p:cNvGraphicFramePr>
            <a:graphicFrameLocks noChangeAspect="1"/>
          </p:cNvGraphicFramePr>
          <p:nvPr/>
        </p:nvGraphicFramePr>
        <p:xfrm>
          <a:off x="2225675" y="1181100"/>
          <a:ext cx="4826000" cy="3619500"/>
        </p:xfrm>
        <a:graphic>
          <a:graphicData uri="http://schemas.openxmlformats.org/presentationml/2006/ole">
            <p:oleObj spid="_x0000_s1026" name="Photo Editor Photo" r:id="rId4" imgW="7621064" imgH="5714286" progId="MSPhotoEd.3">
              <p:embed/>
            </p:oleObj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2916238" y="668338"/>
            <a:ext cx="2592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>
                <a:solidFill>
                  <a:srgbClr val="FFFF00"/>
                </a:solidFill>
                <a:latin typeface="Verdana" pitchFamily="34" charset="0"/>
              </a:rPr>
              <a:t>How Long?</a:t>
            </a:r>
          </a:p>
        </p:txBody>
      </p:sp>
      <p:pic>
        <p:nvPicPr>
          <p:cNvPr id="1028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>
                <a:solidFill>
                  <a:srgbClr val="0168AC"/>
                </a:solidFill>
                <a:latin typeface="Verdana" pitchFamily="34" charset="0"/>
              </a:rPr>
              <a:t>Continuity</a:t>
            </a:r>
          </a:p>
        </p:txBody>
      </p:sp>
      <p:sp>
        <p:nvSpPr>
          <p:cNvPr id="1031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03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F2933-D549-4AC7-B43E-0EF1A900A6C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750" y="4903788"/>
            <a:ext cx="8126413" cy="15795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solidFill>
                  <a:srgbClr val="FFFF00"/>
                </a:solidFill>
                <a:latin typeface="Verdana" pitchFamily="34" charset="0"/>
                <a:cs typeface="+mn-cs"/>
              </a:rPr>
              <a:t>When the string is released, the shot is </a:t>
            </a:r>
            <a:r>
              <a:rPr lang="en-GB" sz="2400" u="sng" kern="0" dirty="0">
                <a:solidFill>
                  <a:srgbClr val="FFFF00"/>
                </a:solidFill>
                <a:latin typeface="Verdana" pitchFamily="34" charset="0"/>
                <a:cs typeface="+mn-cs"/>
              </a:rPr>
              <a:t>not over</a:t>
            </a:r>
            <a:r>
              <a:rPr lang="en-GB" sz="2400" kern="0" dirty="0">
                <a:solidFill>
                  <a:srgbClr val="FFFF00"/>
                </a:solidFill>
                <a:latin typeface="Verdana" pitchFamily="34" charset="0"/>
                <a:cs typeface="+mn-cs"/>
              </a:rPr>
              <a:t>, it is the beginning of the arrow’s flight.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solidFill>
                  <a:srgbClr val="FFFF00"/>
                </a:solidFill>
                <a:latin typeface="Verdana" pitchFamily="34" charset="0"/>
                <a:cs typeface="+mn-cs"/>
              </a:rPr>
              <a:t>Follow-through ends with the end of the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sz="2800" smtClean="0">
                <a:solidFill>
                  <a:srgbClr val="00FFFF"/>
                </a:solidFill>
                <a:latin typeface="Verdana" pitchFamily="34" charset="0"/>
              </a:rPr>
              <a:t>Mental Follow-up</a:t>
            </a:r>
          </a:p>
          <a:p>
            <a:pPr marL="609600" indent="-609600" eaLnBrk="1" hangingPunct="1"/>
            <a:endParaRPr lang="en-GB" sz="2800" smtClean="0">
              <a:latin typeface="Verdana" pitchFamily="34" charset="0"/>
            </a:endParaRPr>
          </a:p>
          <a:p>
            <a:pPr marL="609600" indent="-609600" eaLnBrk="1" hangingPunct="1"/>
            <a:r>
              <a:rPr lang="en-GB" sz="2800" smtClean="0">
                <a:solidFill>
                  <a:srgbClr val="FFFF00"/>
                </a:solidFill>
                <a:latin typeface="Verdana" pitchFamily="34" charset="0"/>
              </a:rPr>
              <a:t>Visual Follow-up</a:t>
            </a:r>
          </a:p>
          <a:p>
            <a:pPr marL="609600" indent="-609600" eaLnBrk="1" hangingPunct="1"/>
            <a:endParaRPr lang="en-GB" sz="280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r>
              <a:rPr lang="en-GB" sz="2800" smtClean="0">
                <a:solidFill>
                  <a:srgbClr val="FFFF00"/>
                </a:solidFill>
                <a:latin typeface="Verdana" pitchFamily="34" charset="0"/>
              </a:rPr>
              <a:t>Respiratory Follow-up</a:t>
            </a:r>
          </a:p>
          <a:p>
            <a:pPr marL="609600" indent="-609600" eaLnBrk="1" hangingPunct="1"/>
            <a:endParaRPr lang="en-GB" sz="2800" smtClean="0">
              <a:solidFill>
                <a:srgbClr val="FFFF00"/>
              </a:solidFill>
              <a:latin typeface="Verdana" pitchFamily="34" charset="0"/>
            </a:endParaRPr>
          </a:p>
          <a:p>
            <a:pPr marL="609600" indent="-609600" eaLnBrk="1" hangingPunct="1"/>
            <a:r>
              <a:rPr lang="en-GB" sz="2800" smtClean="0">
                <a:solidFill>
                  <a:srgbClr val="FFFF00"/>
                </a:solidFill>
                <a:latin typeface="Verdana" pitchFamily="34" charset="0"/>
              </a:rPr>
              <a:t>Physical Follow-up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GB" smtClean="0"/>
          </a:p>
        </p:txBody>
      </p:sp>
      <p:pic>
        <p:nvPicPr>
          <p:cNvPr id="6147" name="Picture 5" descr="folow 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437063"/>
            <a:ext cx="1871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o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420938"/>
            <a:ext cx="1743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erebr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268413"/>
            <a:ext cx="1181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reat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429000"/>
            <a:ext cx="1063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>
                <a:solidFill>
                  <a:srgbClr val="0168AC"/>
                </a:solidFill>
                <a:latin typeface="Verdana" pitchFamily="34" charset="0"/>
              </a:rPr>
              <a:t>Continuity</a:t>
            </a: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718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DC089A-29BA-47EF-B375-B6156DF2C51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5256213" cy="2620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Gleichbleibender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mentaler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Fokus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während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der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Löse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-Phase!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 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Keine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Veränderung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der</a:t>
            </a:r>
            <a:r>
              <a:rPr lang="en-GB" sz="24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Verdana" pitchFamily="34" charset="0"/>
              </a:rPr>
              <a:t>Mimik</a:t>
            </a:r>
            <a:endParaRPr lang="en-GB" sz="2800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7171" name="Picture 4" descr="cerebr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2349500"/>
            <a:ext cx="1543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11188" y="1125538"/>
            <a:ext cx="7129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Mentaler</a:t>
            </a:r>
            <a:r>
              <a:rPr lang="en-GB" sz="24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400" b="1" dirty="0" err="1" smtClean="0">
                <a:solidFill>
                  <a:srgbClr val="00FFFF"/>
                </a:solidFill>
                <a:latin typeface="Verdana" pitchFamily="34" charset="0"/>
              </a:rPr>
              <a:t>Vollzug</a:t>
            </a:r>
            <a:endParaRPr lang="en-GB" sz="2400" b="1" dirty="0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820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24BAB-C950-4C92-ACDD-695B7F528CB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visualizacion con espej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86438" y="2146300"/>
            <a:ext cx="2901950" cy="3643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1647825" y="1276350"/>
            <a:ext cx="5762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Selbstkontrolle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mit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 </a:t>
            </a:r>
            <a:r>
              <a:rPr lang="en-GB" sz="2800" b="1" dirty="0" err="1" smtClean="0">
                <a:solidFill>
                  <a:srgbClr val="00FFFF"/>
                </a:solidFill>
                <a:latin typeface="Verdana" pitchFamily="34" charset="0"/>
              </a:rPr>
              <a:t>ienm</a:t>
            </a:r>
            <a:r>
              <a:rPr lang="en-GB" sz="2800" b="1" dirty="0" smtClean="0">
                <a:solidFill>
                  <a:srgbClr val="00FFFF"/>
                </a:solidFill>
                <a:latin typeface="Verdana" pitchFamily="34" charset="0"/>
              </a:rPr>
              <a:t> Spiegel</a:t>
            </a:r>
            <a:endParaRPr lang="en-GB" sz="2800" b="1" dirty="0">
              <a:solidFill>
                <a:srgbClr val="00FFFF"/>
              </a:solidFill>
              <a:latin typeface="Verdana" pitchFamily="34" charset="0"/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4500563" y="242887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2060"/>
                </a:solidFill>
              </a:rPr>
              <a:t>Mirror at 45 degrees</a:t>
            </a:r>
          </a:p>
        </p:txBody>
      </p:sp>
      <p:pic>
        <p:nvPicPr>
          <p:cNvPr id="9221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Kontinuitäty</a:t>
            </a:r>
            <a:endParaRPr lang="en-GB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922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E5A210-CD6F-4672-99F4-EC1811A4A474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1" name="Picture 3" descr="Impassive face during rele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8" y="225425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85825" y="5702300"/>
            <a:ext cx="4032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dirty="0" err="1" smtClean="0">
                <a:solidFill>
                  <a:srgbClr val="FFFF00"/>
                </a:solidFill>
                <a:latin typeface="Verdana" pitchFamily="34" charset="0"/>
              </a:rPr>
              <a:t>Gesichtsausdruck</a:t>
            </a:r>
            <a:endParaRPr lang="en-GB" sz="2600" b="1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olow t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138" y="4069195"/>
            <a:ext cx="1871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oj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2229572"/>
            <a:ext cx="1743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cerebr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475" y="1163638"/>
            <a:ext cx="1181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breat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0923" y="3264910"/>
            <a:ext cx="1063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785813" y="246063"/>
            <a:ext cx="7786687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200" b="1" dirty="0" err="1" smtClean="0">
                <a:solidFill>
                  <a:srgbClr val="0168AC"/>
                </a:solidFill>
                <a:latin typeface="Verdana" pitchFamily="34" charset="0"/>
              </a:rPr>
              <a:t>Kontinuität</a:t>
            </a:r>
            <a:endParaRPr lang="en-CA" sz="2200" b="1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Mentaler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Visueller</a:t>
            </a:r>
            <a:r>
              <a:rPr lang="en-GB" sz="2800" kern="0" dirty="0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00FFFF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00FFFF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chemeClr val="bg1">
                  <a:lumMod val="95000"/>
                </a:schemeClr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Respiratorischer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Physischer</a:t>
            </a:r>
            <a:r>
              <a:rPr lang="en-GB" sz="2800" kern="0" dirty="0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 </a:t>
            </a:r>
            <a:r>
              <a:rPr lang="en-GB" sz="2800" kern="0" dirty="0" err="1" smtClean="0">
                <a:solidFill>
                  <a:srgbClr val="FFFF00"/>
                </a:solidFill>
                <a:latin typeface="Verdana" pitchFamily="34" charset="0"/>
                <a:cs typeface="+mn-cs"/>
              </a:rPr>
              <a:t>Vollzug</a:t>
            </a:r>
            <a:endParaRPr lang="en-GB" sz="2800" kern="0" dirty="0">
              <a:solidFill>
                <a:srgbClr val="FFFF00"/>
              </a:solidFill>
              <a:latin typeface="Verdana" pitchFamily="34" charset="0"/>
              <a:cs typeface="+mn-cs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endParaRPr lang="en-GB" sz="3200" kern="0" dirty="0">
              <a:latin typeface="+mn-lt"/>
              <a:cs typeface="+mn-cs"/>
            </a:endParaRPr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5680075" y="6643688"/>
            <a:ext cx="3463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800">
                <a:solidFill>
                  <a:schemeClr val="bg1"/>
                </a:solidFill>
                <a:latin typeface="Verdana" pitchFamily="34" charset="0"/>
              </a:rPr>
              <a:t>Pascal Colmaire – Development &amp; Education Director of FITA</a:t>
            </a: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2484438" y="0"/>
            <a:ext cx="574675" cy="1889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nl-NL" b="1">
              <a:solidFill>
                <a:srgbClr val="FFFF00"/>
              </a:solidFill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1763713" y="0"/>
            <a:ext cx="576262" cy="1889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1042988" y="0"/>
            <a:ext cx="576262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nl-NL" b="1"/>
          </a:p>
        </p:txBody>
      </p:sp>
      <p:sp>
        <p:nvSpPr>
          <p:cNvPr id="1025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8D29AA-A34F-46FD-8767-9F4B87EDB67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1700</Words>
  <Application>Microsoft Office PowerPoint</Application>
  <PresentationFormat>Bildschirmpräsentation (4:3)</PresentationFormat>
  <Paragraphs>220</Paragraphs>
  <Slides>22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Default Design</vt:lpstr>
      <vt:lpstr>Photo Editor Photo</vt:lpstr>
      <vt:lpstr>Die Schuss-Sequenz beim Schießen eines Recurve Bogens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Company>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ARCHERY WORLD CUP</dc:title>
  <dc:creator>Juan Carlos HOLGADO</dc:creator>
  <cp:lastModifiedBy>Golden Arrow</cp:lastModifiedBy>
  <cp:revision>229</cp:revision>
  <cp:lastPrinted>1601-01-01T00:00:00Z</cp:lastPrinted>
  <dcterms:created xsi:type="dcterms:W3CDTF">2005-10-08T22:02:23Z</dcterms:created>
  <dcterms:modified xsi:type="dcterms:W3CDTF">2011-04-15T19:26:10Z</dcterms:modified>
</cp:coreProperties>
</file>